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3" r:id="rId1"/>
  </p:sldMasterIdLst>
  <p:notesMasterIdLst>
    <p:notesMasterId r:id="rId40"/>
  </p:notesMasterIdLst>
  <p:sldIdLst>
    <p:sldId id="257" r:id="rId2"/>
    <p:sldId id="262" r:id="rId3"/>
    <p:sldId id="261" r:id="rId4"/>
    <p:sldId id="357" r:id="rId5"/>
    <p:sldId id="332" r:id="rId6"/>
    <p:sldId id="335" r:id="rId7"/>
    <p:sldId id="307" r:id="rId8"/>
    <p:sldId id="309" r:id="rId9"/>
    <p:sldId id="348" r:id="rId10"/>
    <p:sldId id="360" r:id="rId11"/>
    <p:sldId id="349" r:id="rId12"/>
    <p:sldId id="350" r:id="rId13"/>
    <p:sldId id="351" r:id="rId14"/>
    <p:sldId id="308" r:id="rId15"/>
    <p:sldId id="336" r:id="rId16"/>
    <p:sldId id="339" r:id="rId17"/>
    <p:sldId id="345" r:id="rId18"/>
    <p:sldId id="354" r:id="rId19"/>
    <p:sldId id="355" r:id="rId20"/>
    <p:sldId id="344" r:id="rId21"/>
    <p:sldId id="340" r:id="rId22"/>
    <p:sldId id="343" r:id="rId23"/>
    <p:sldId id="347" r:id="rId24"/>
    <p:sldId id="364" r:id="rId25"/>
    <p:sldId id="342" r:id="rId26"/>
    <p:sldId id="367" r:id="rId27"/>
    <p:sldId id="356" r:id="rId28"/>
    <p:sldId id="267" r:id="rId29"/>
    <p:sldId id="331" r:id="rId30"/>
    <p:sldId id="337" r:id="rId31"/>
    <p:sldId id="352" r:id="rId32"/>
    <p:sldId id="353" r:id="rId33"/>
    <p:sldId id="269" r:id="rId34"/>
    <p:sldId id="361" r:id="rId35"/>
    <p:sldId id="363" r:id="rId36"/>
    <p:sldId id="365" r:id="rId37"/>
    <p:sldId id="366" r:id="rId38"/>
    <p:sldId id="362" r:id="rId39"/>
  </p:sldIdLst>
  <p:sldSz cx="12192000" cy="6858000"/>
  <p:notesSz cx="6858000" cy="9144000"/>
  <p:embeddedFontLst>
    <p:embeddedFont>
      <p:font typeface="맑은 고딕" pitchFamily="50" charset="-127"/>
      <p:regular r:id="rId41"/>
      <p:bold r:id="rId42"/>
    </p:embeddedFont>
    <p:embeddedFont>
      <p:font typeface="HY견고딕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F"/>
    <a:srgbClr val="D0CECE"/>
    <a:srgbClr val="8DBABD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89408" autoAdjust="0"/>
  </p:normalViewPr>
  <p:slideViewPr>
    <p:cSldViewPr snapToGrid="0" snapToObjects="1">
      <p:cViewPr>
        <p:scale>
          <a:sx n="100" d="100"/>
          <a:sy n="100" d="100"/>
        </p:scale>
        <p:origin x="-73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E669E-C688-46C4-BB48-C5F60D8EE96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AA4F938C-FB6C-4D3D-9E2E-38ABB0705C69}">
      <dgm:prSet phldrT="[텍스트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상담</a:t>
          </a:r>
          <a:endParaRPr lang="ko-KR" altLang="en-US" dirty="0"/>
        </a:p>
      </dgm:t>
    </dgm:pt>
    <dgm:pt modelId="{C557C88D-7890-4B15-B6AA-E6271754FD11}" type="parTrans" cxnId="{AA6FF3E3-624B-4B33-A9D4-8F376514A7AB}">
      <dgm:prSet/>
      <dgm:spPr/>
      <dgm:t>
        <a:bodyPr/>
        <a:lstStyle/>
        <a:p>
          <a:pPr latinLnBrk="1"/>
          <a:endParaRPr lang="ko-KR" altLang="en-US"/>
        </a:p>
      </dgm:t>
    </dgm:pt>
    <dgm:pt modelId="{D8A85539-CB22-4222-B424-E517CDA6BF32}" type="sibTrans" cxnId="{AA6FF3E3-624B-4B33-A9D4-8F376514A7AB}">
      <dgm:prSet/>
      <dgm:spPr/>
      <dgm:t>
        <a:bodyPr/>
        <a:lstStyle/>
        <a:p>
          <a:pPr latinLnBrk="1"/>
          <a:endParaRPr lang="ko-KR" altLang="en-US"/>
        </a:p>
      </dgm:t>
    </dgm:pt>
    <dgm:pt modelId="{2DF7C900-3C4D-4BF5-AB66-BAD43D014F92}">
      <dgm:prSet phldrT="[텍스트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의뢰</a:t>
          </a:r>
          <a:endParaRPr lang="ko-KR" altLang="en-US" dirty="0"/>
        </a:p>
      </dgm:t>
    </dgm:pt>
    <dgm:pt modelId="{6D5B0243-A105-4B26-AE1D-1F4D246D1B42}" type="parTrans" cxnId="{555B92FF-05B9-49D4-978F-60D9BF3F4BBE}">
      <dgm:prSet/>
      <dgm:spPr/>
      <dgm:t>
        <a:bodyPr/>
        <a:lstStyle/>
        <a:p>
          <a:pPr latinLnBrk="1"/>
          <a:endParaRPr lang="ko-KR" altLang="en-US"/>
        </a:p>
      </dgm:t>
    </dgm:pt>
    <dgm:pt modelId="{F995D733-8AB4-478A-B69C-3733048E3166}" type="sibTrans" cxnId="{555B92FF-05B9-49D4-978F-60D9BF3F4BBE}">
      <dgm:prSet/>
      <dgm:spPr/>
      <dgm:t>
        <a:bodyPr/>
        <a:lstStyle/>
        <a:p>
          <a:pPr latinLnBrk="1"/>
          <a:endParaRPr lang="ko-KR" altLang="en-US"/>
        </a:p>
      </dgm:t>
    </dgm:pt>
    <dgm:pt modelId="{8CA78B52-9C31-4246-9E60-C2D35ABCC095}">
      <dgm:prSet phldrT="[텍스트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결제</a:t>
          </a:r>
          <a:endParaRPr lang="ko-KR" altLang="en-US" dirty="0"/>
        </a:p>
      </dgm:t>
    </dgm:pt>
    <dgm:pt modelId="{27FD751B-B595-4F99-9E4C-94FFE5227AEA}" type="parTrans" cxnId="{B36B2F9E-55E3-474E-BBAD-A2294FE08F8C}">
      <dgm:prSet/>
      <dgm:spPr/>
      <dgm:t>
        <a:bodyPr/>
        <a:lstStyle/>
        <a:p>
          <a:pPr latinLnBrk="1"/>
          <a:endParaRPr lang="ko-KR" altLang="en-US"/>
        </a:p>
      </dgm:t>
    </dgm:pt>
    <dgm:pt modelId="{DF566EEA-2648-4BCE-AD40-723040D3578C}" type="sibTrans" cxnId="{B36B2F9E-55E3-474E-BBAD-A2294FE08F8C}">
      <dgm:prSet/>
      <dgm:spPr/>
      <dgm:t>
        <a:bodyPr/>
        <a:lstStyle/>
        <a:p>
          <a:pPr latinLnBrk="1"/>
          <a:endParaRPr lang="ko-KR" altLang="en-US"/>
        </a:p>
      </dgm:t>
    </dgm:pt>
    <dgm:pt modelId="{9A2C753E-7CAF-4B42-ADC1-0FBA46E0A0ED}">
      <dgm:prSet/>
      <dgm:spPr>
        <a:solidFill>
          <a:srgbClr val="00002F"/>
        </a:solidFill>
      </dgm:spPr>
      <dgm:t>
        <a:bodyPr/>
        <a:lstStyle/>
        <a:p>
          <a:pPr latinLnBrk="1"/>
          <a:r>
            <a:rPr lang="ko-KR" altLang="en-US" dirty="0" smtClean="0"/>
            <a:t>출제</a:t>
          </a:r>
          <a:endParaRPr lang="ko-KR" altLang="en-US" dirty="0"/>
        </a:p>
      </dgm:t>
    </dgm:pt>
    <dgm:pt modelId="{E44B9838-1660-48AE-8FBF-2306F9EC53CC}" type="parTrans" cxnId="{1A43CFF6-1AC0-4868-9969-5D605042340C}">
      <dgm:prSet/>
      <dgm:spPr/>
      <dgm:t>
        <a:bodyPr/>
        <a:lstStyle/>
        <a:p>
          <a:pPr latinLnBrk="1"/>
          <a:endParaRPr lang="ko-KR" altLang="en-US"/>
        </a:p>
      </dgm:t>
    </dgm:pt>
    <dgm:pt modelId="{56A01F6F-12B9-4057-9A9A-D342F69E02C8}" type="sibTrans" cxnId="{1A43CFF6-1AC0-4868-9969-5D605042340C}">
      <dgm:prSet/>
      <dgm:spPr/>
      <dgm:t>
        <a:bodyPr/>
        <a:lstStyle/>
        <a:p>
          <a:pPr latinLnBrk="1"/>
          <a:endParaRPr lang="ko-KR" altLang="en-US"/>
        </a:p>
      </dgm:t>
    </dgm:pt>
    <dgm:pt modelId="{68BD6CF3-97AA-4A0B-9786-AC16914EC36D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응시</a:t>
          </a:r>
          <a:endParaRPr lang="ko-KR" altLang="en-US" dirty="0"/>
        </a:p>
      </dgm:t>
    </dgm:pt>
    <dgm:pt modelId="{18D99218-B0FB-45CB-80E7-DA0B7C9D4ABE}" type="parTrans" cxnId="{0DFEAFB2-B1AC-4CBA-95B6-AE3B94A1F344}">
      <dgm:prSet/>
      <dgm:spPr/>
      <dgm:t>
        <a:bodyPr/>
        <a:lstStyle/>
        <a:p>
          <a:pPr latinLnBrk="1"/>
          <a:endParaRPr lang="ko-KR" altLang="en-US"/>
        </a:p>
      </dgm:t>
    </dgm:pt>
    <dgm:pt modelId="{C21D8FD7-9E2A-4134-8D41-33B43F508EFE}" type="sibTrans" cxnId="{0DFEAFB2-B1AC-4CBA-95B6-AE3B94A1F344}">
      <dgm:prSet/>
      <dgm:spPr/>
      <dgm:t>
        <a:bodyPr/>
        <a:lstStyle/>
        <a:p>
          <a:pPr latinLnBrk="1"/>
          <a:endParaRPr lang="ko-KR" altLang="en-US"/>
        </a:p>
      </dgm:t>
    </dgm:pt>
    <dgm:pt modelId="{9A0515E4-1CA4-404D-99AF-4E1A14AD75BF}">
      <dgm:prSet/>
      <dgm:spPr>
        <a:solidFill>
          <a:schemeClr val="accent5"/>
        </a:solidFill>
      </dgm:spPr>
      <dgm:t>
        <a:bodyPr/>
        <a:lstStyle/>
        <a:p>
          <a:pPr latinLnBrk="1"/>
          <a:r>
            <a:rPr lang="ko-KR" altLang="en-US" dirty="0" smtClean="0"/>
            <a:t>결과</a:t>
          </a:r>
          <a:endParaRPr lang="ko-KR" altLang="en-US" dirty="0"/>
        </a:p>
      </dgm:t>
    </dgm:pt>
    <dgm:pt modelId="{442DADA8-4B08-46E2-A9F0-6D05CB9D5AFC}" type="parTrans" cxnId="{2B1973C6-9466-45B4-983E-C5C8B881E2AF}">
      <dgm:prSet/>
      <dgm:spPr/>
      <dgm:t>
        <a:bodyPr/>
        <a:lstStyle/>
        <a:p>
          <a:pPr latinLnBrk="1"/>
          <a:endParaRPr lang="ko-KR" altLang="en-US"/>
        </a:p>
      </dgm:t>
    </dgm:pt>
    <dgm:pt modelId="{54E44B40-AD5D-4A1A-8DFA-6AFAC8A411A2}" type="sibTrans" cxnId="{2B1973C6-9466-45B4-983E-C5C8B881E2AF}">
      <dgm:prSet/>
      <dgm:spPr/>
      <dgm:t>
        <a:bodyPr/>
        <a:lstStyle/>
        <a:p>
          <a:pPr latinLnBrk="1"/>
          <a:endParaRPr lang="ko-KR" altLang="en-US"/>
        </a:p>
      </dgm:t>
    </dgm:pt>
    <dgm:pt modelId="{A8DA9E86-7A40-4656-AD2D-405C6F105F88}" type="pres">
      <dgm:prSet presAssocID="{1A8E669E-C688-46C4-BB48-C5F60D8EE968}" presName="CompostProcess" presStyleCnt="0">
        <dgm:presLayoutVars>
          <dgm:dir/>
          <dgm:resizeHandles val="exact"/>
        </dgm:presLayoutVars>
      </dgm:prSet>
      <dgm:spPr/>
    </dgm:pt>
    <dgm:pt modelId="{DEFA249A-29DE-4B6D-B0BE-82EC2B1CC1FC}" type="pres">
      <dgm:prSet presAssocID="{1A8E669E-C688-46C4-BB48-C5F60D8EE968}" presName="arrow" presStyleLbl="bgShp" presStyleIdx="0" presStyleCnt="1" custScaleX="117647" custScaleY="61875"/>
      <dgm:spPr/>
    </dgm:pt>
    <dgm:pt modelId="{BAA9D1EA-A5FD-4D05-834B-F89AD684A833}" type="pres">
      <dgm:prSet presAssocID="{1A8E669E-C688-46C4-BB48-C5F60D8EE968}" presName="linearProcess" presStyleCnt="0"/>
      <dgm:spPr/>
    </dgm:pt>
    <dgm:pt modelId="{DEB126BE-F098-436A-9A2E-0EC47451BC2D}" type="pres">
      <dgm:prSet presAssocID="{AA4F938C-FB6C-4D3D-9E2E-38ABB0705C69}" presName="textNode" presStyleLbl="node1" presStyleIdx="0" presStyleCnt="6" custScaleY="369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DB44B4-F46C-4D78-99CE-549C95687306}" type="pres">
      <dgm:prSet presAssocID="{D8A85539-CB22-4222-B424-E517CDA6BF32}" presName="sibTrans" presStyleCnt="0"/>
      <dgm:spPr/>
    </dgm:pt>
    <dgm:pt modelId="{A43A140D-8509-4919-9583-8337D047BCC2}" type="pres">
      <dgm:prSet presAssocID="{2DF7C900-3C4D-4BF5-AB66-BAD43D014F92}" presName="textNode" presStyleLbl="node1" presStyleIdx="1" presStyleCnt="6" custScaleY="369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BB098B-C1F7-4411-B687-4FE995525A57}" type="pres">
      <dgm:prSet presAssocID="{F995D733-8AB4-478A-B69C-3733048E3166}" presName="sibTrans" presStyleCnt="0"/>
      <dgm:spPr/>
    </dgm:pt>
    <dgm:pt modelId="{CC6732F7-267A-4010-BC39-B29B4C0683C4}" type="pres">
      <dgm:prSet presAssocID="{8CA78B52-9C31-4246-9E60-C2D35ABCC095}" presName="textNode" presStyleLbl="node1" presStyleIdx="2" presStyleCnt="6" custScaleY="369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80D106-45EE-411A-9AAB-71F551FA5063}" type="pres">
      <dgm:prSet presAssocID="{DF566EEA-2648-4BCE-AD40-723040D3578C}" presName="sibTrans" presStyleCnt="0"/>
      <dgm:spPr/>
    </dgm:pt>
    <dgm:pt modelId="{2C845034-5940-44A7-98B5-6D8881B3B72D}" type="pres">
      <dgm:prSet presAssocID="{9A2C753E-7CAF-4B42-ADC1-0FBA46E0A0ED}" presName="textNode" presStyleLbl="node1" presStyleIdx="3" presStyleCnt="6" custScaleY="369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3E69F0-255A-4435-9269-8BF2B7469D56}" type="pres">
      <dgm:prSet presAssocID="{56A01F6F-12B9-4057-9A9A-D342F69E02C8}" presName="sibTrans" presStyleCnt="0"/>
      <dgm:spPr/>
    </dgm:pt>
    <dgm:pt modelId="{E64EBF7B-E815-444B-8F64-708657D5482F}" type="pres">
      <dgm:prSet presAssocID="{68BD6CF3-97AA-4A0B-9786-AC16914EC36D}" presName="textNode" presStyleLbl="node1" presStyleIdx="4" presStyleCnt="6" custScaleY="369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C26CE8-610B-4A92-AB3D-9FDE121845AD}" type="pres">
      <dgm:prSet presAssocID="{C21D8FD7-9E2A-4134-8D41-33B43F508EFE}" presName="sibTrans" presStyleCnt="0"/>
      <dgm:spPr/>
    </dgm:pt>
    <dgm:pt modelId="{90A8B509-8E77-41C4-94E5-4E8067B5C7E6}" type="pres">
      <dgm:prSet presAssocID="{9A0515E4-1CA4-404D-99AF-4E1A14AD75BF}" presName="textNode" presStyleLbl="node1" presStyleIdx="5" presStyleCnt="6" custScaleY="369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40F39CF-D1DF-446A-AC52-1B624F132ECA}" type="presOf" srcId="{68BD6CF3-97AA-4A0B-9786-AC16914EC36D}" destId="{E64EBF7B-E815-444B-8F64-708657D5482F}" srcOrd="0" destOrd="0" presId="urn:microsoft.com/office/officeart/2005/8/layout/hProcess9"/>
    <dgm:cxn modelId="{B36B2F9E-55E3-474E-BBAD-A2294FE08F8C}" srcId="{1A8E669E-C688-46C4-BB48-C5F60D8EE968}" destId="{8CA78B52-9C31-4246-9E60-C2D35ABCC095}" srcOrd="2" destOrd="0" parTransId="{27FD751B-B595-4F99-9E4C-94FFE5227AEA}" sibTransId="{DF566EEA-2648-4BCE-AD40-723040D3578C}"/>
    <dgm:cxn modelId="{0DFEAFB2-B1AC-4CBA-95B6-AE3B94A1F344}" srcId="{1A8E669E-C688-46C4-BB48-C5F60D8EE968}" destId="{68BD6CF3-97AA-4A0B-9786-AC16914EC36D}" srcOrd="4" destOrd="0" parTransId="{18D99218-B0FB-45CB-80E7-DA0B7C9D4ABE}" sibTransId="{C21D8FD7-9E2A-4134-8D41-33B43F508EFE}"/>
    <dgm:cxn modelId="{1A43CFF6-1AC0-4868-9969-5D605042340C}" srcId="{1A8E669E-C688-46C4-BB48-C5F60D8EE968}" destId="{9A2C753E-7CAF-4B42-ADC1-0FBA46E0A0ED}" srcOrd="3" destOrd="0" parTransId="{E44B9838-1660-48AE-8FBF-2306F9EC53CC}" sibTransId="{56A01F6F-12B9-4057-9A9A-D342F69E02C8}"/>
    <dgm:cxn modelId="{2B1973C6-9466-45B4-983E-C5C8B881E2AF}" srcId="{1A8E669E-C688-46C4-BB48-C5F60D8EE968}" destId="{9A0515E4-1CA4-404D-99AF-4E1A14AD75BF}" srcOrd="5" destOrd="0" parTransId="{442DADA8-4B08-46E2-A9F0-6D05CB9D5AFC}" sibTransId="{54E44B40-AD5D-4A1A-8DFA-6AFAC8A411A2}"/>
    <dgm:cxn modelId="{4596E6DE-E9D5-4731-A288-BE81FD912A3A}" type="presOf" srcId="{9A2C753E-7CAF-4B42-ADC1-0FBA46E0A0ED}" destId="{2C845034-5940-44A7-98B5-6D8881B3B72D}" srcOrd="0" destOrd="0" presId="urn:microsoft.com/office/officeart/2005/8/layout/hProcess9"/>
    <dgm:cxn modelId="{B77CAE5E-89D8-47A6-8320-79E72908F616}" type="presOf" srcId="{1A8E669E-C688-46C4-BB48-C5F60D8EE968}" destId="{A8DA9E86-7A40-4656-AD2D-405C6F105F88}" srcOrd="0" destOrd="0" presId="urn:microsoft.com/office/officeart/2005/8/layout/hProcess9"/>
    <dgm:cxn modelId="{AA6FF3E3-624B-4B33-A9D4-8F376514A7AB}" srcId="{1A8E669E-C688-46C4-BB48-C5F60D8EE968}" destId="{AA4F938C-FB6C-4D3D-9E2E-38ABB0705C69}" srcOrd="0" destOrd="0" parTransId="{C557C88D-7890-4B15-B6AA-E6271754FD11}" sibTransId="{D8A85539-CB22-4222-B424-E517CDA6BF32}"/>
    <dgm:cxn modelId="{931D6F6F-E178-458D-82FD-28E989C7C9F4}" type="presOf" srcId="{AA4F938C-FB6C-4D3D-9E2E-38ABB0705C69}" destId="{DEB126BE-F098-436A-9A2E-0EC47451BC2D}" srcOrd="0" destOrd="0" presId="urn:microsoft.com/office/officeart/2005/8/layout/hProcess9"/>
    <dgm:cxn modelId="{555B92FF-05B9-49D4-978F-60D9BF3F4BBE}" srcId="{1A8E669E-C688-46C4-BB48-C5F60D8EE968}" destId="{2DF7C900-3C4D-4BF5-AB66-BAD43D014F92}" srcOrd="1" destOrd="0" parTransId="{6D5B0243-A105-4B26-AE1D-1F4D246D1B42}" sibTransId="{F995D733-8AB4-478A-B69C-3733048E3166}"/>
    <dgm:cxn modelId="{F3850220-CE09-4D73-8D4B-4ED71746D693}" type="presOf" srcId="{9A0515E4-1CA4-404D-99AF-4E1A14AD75BF}" destId="{90A8B509-8E77-41C4-94E5-4E8067B5C7E6}" srcOrd="0" destOrd="0" presId="urn:microsoft.com/office/officeart/2005/8/layout/hProcess9"/>
    <dgm:cxn modelId="{FCF72CF9-C6D3-40B0-A8D4-DDFFEC81900F}" type="presOf" srcId="{2DF7C900-3C4D-4BF5-AB66-BAD43D014F92}" destId="{A43A140D-8509-4919-9583-8337D047BCC2}" srcOrd="0" destOrd="0" presId="urn:microsoft.com/office/officeart/2005/8/layout/hProcess9"/>
    <dgm:cxn modelId="{6A773AE1-E35C-428C-BF4E-D2B666BBE300}" type="presOf" srcId="{8CA78B52-9C31-4246-9E60-C2D35ABCC095}" destId="{CC6732F7-267A-4010-BC39-B29B4C0683C4}" srcOrd="0" destOrd="0" presId="urn:microsoft.com/office/officeart/2005/8/layout/hProcess9"/>
    <dgm:cxn modelId="{3AA29494-0E3F-431A-AFD6-D80E4ECBC690}" type="presParOf" srcId="{A8DA9E86-7A40-4656-AD2D-405C6F105F88}" destId="{DEFA249A-29DE-4B6D-B0BE-82EC2B1CC1FC}" srcOrd="0" destOrd="0" presId="urn:microsoft.com/office/officeart/2005/8/layout/hProcess9"/>
    <dgm:cxn modelId="{15438749-6571-4445-B512-6F6662C0EE5B}" type="presParOf" srcId="{A8DA9E86-7A40-4656-AD2D-405C6F105F88}" destId="{BAA9D1EA-A5FD-4D05-834B-F89AD684A833}" srcOrd="1" destOrd="0" presId="urn:microsoft.com/office/officeart/2005/8/layout/hProcess9"/>
    <dgm:cxn modelId="{8BF929D4-B722-4CB6-98BF-B6E93679D72A}" type="presParOf" srcId="{BAA9D1EA-A5FD-4D05-834B-F89AD684A833}" destId="{DEB126BE-F098-436A-9A2E-0EC47451BC2D}" srcOrd="0" destOrd="0" presId="urn:microsoft.com/office/officeart/2005/8/layout/hProcess9"/>
    <dgm:cxn modelId="{76F3DCCB-1960-4145-B964-E34BC2CA8C86}" type="presParOf" srcId="{BAA9D1EA-A5FD-4D05-834B-F89AD684A833}" destId="{B9DB44B4-F46C-4D78-99CE-549C95687306}" srcOrd="1" destOrd="0" presId="urn:microsoft.com/office/officeart/2005/8/layout/hProcess9"/>
    <dgm:cxn modelId="{D331DA51-55E0-4C39-B0FD-936898F9A64F}" type="presParOf" srcId="{BAA9D1EA-A5FD-4D05-834B-F89AD684A833}" destId="{A43A140D-8509-4919-9583-8337D047BCC2}" srcOrd="2" destOrd="0" presId="urn:microsoft.com/office/officeart/2005/8/layout/hProcess9"/>
    <dgm:cxn modelId="{74E42256-AE8F-4196-8B94-D571499746F3}" type="presParOf" srcId="{BAA9D1EA-A5FD-4D05-834B-F89AD684A833}" destId="{39BB098B-C1F7-4411-B687-4FE995525A57}" srcOrd="3" destOrd="0" presId="urn:microsoft.com/office/officeart/2005/8/layout/hProcess9"/>
    <dgm:cxn modelId="{982A7938-E141-436B-A14C-83AB5DC03E71}" type="presParOf" srcId="{BAA9D1EA-A5FD-4D05-834B-F89AD684A833}" destId="{CC6732F7-267A-4010-BC39-B29B4C0683C4}" srcOrd="4" destOrd="0" presId="urn:microsoft.com/office/officeart/2005/8/layout/hProcess9"/>
    <dgm:cxn modelId="{D0CEAC3E-F1D1-41C6-A3CA-D86113B411F0}" type="presParOf" srcId="{BAA9D1EA-A5FD-4D05-834B-F89AD684A833}" destId="{3880D106-45EE-411A-9AAB-71F551FA5063}" srcOrd="5" destOrd="0" presId="urn:microsoft.com/office/officeart/2005/8/layout/hProcess9"/>
    <dgm:cxn modelId="{E4CCD115-0436-4616-9DB7-54E894E68DD4}" type="presParOf" srcId="{BAA9D1EA-A5FD-4D05-834B-F89AD684A833}" destId="{2C845034-5940-44A7-98B5-6D8881B3B72D}" srcOrd="6" destOrd="0" presId="urn:microsoft.com/office/officeart/2005/8/layout/hProcess9"/>
    <dgm:cxn modelId="{7C874F08-76EF-4207-9F01-75914C163E4E}" type="presParOf" srcId="{BAA9D1EA-A5FD-4D05-834B-F89AD684A833}" destId="{D93E69F0-255A-4435-9269-8BF2B7469D56}" srcOrd="7" destOrd="0" presId="urn:microsoft.com/office/officeart/2005/8/layout/hProcess9"/>
    <dgm:cxn modelId="{084C54C4-FBA8-4D90-8EE9-985EA846190A}" type="presParOf" srcId="{BAA9D1EA-A5FD-4D05-834B-F89AD684A833}" destId="{E64EBF7B-E815-444B-8F64-708657D5482F}" srcOrd="8" destOrd="0" presId="urn:microsoft.com/office/officeart/2005/8/layout/hProcess9"/>
    <dgm:cxn modelId="{5CE1EDBD-3055-48F7-B489-79A87906121A}" type="presParOf" srcId="{BAA9D1EA-A5FD-4D05-834B-F89AD684A833}" destId="{63C26CE8-610B-4A92-AB3D-9FDE121845AD}" srcOrd="9" destOrd="0" presId="urn:microsoft.com/office/officeart/2005/8/layout/hProcess9"/>
    <dgm:cxn modelId="{B74A075C-012F-4836-936E-B3D2667D39A9}" type="presParOf" srcId="{BAA9D1EA-A5FD-4D05-834B-F89AD684A833}" destId="{90A8B509-8E77-41C4-94E5-4E8067B5C7E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A249A-29DE-4B6D-B0BE-82EC2B1CC1FC}">
      <dsp:nvSpPr>
        <dsp:cNvPr id="0" name=""/>
        <dsp:cNvSpPr/>
      </dsp:nvSpPr>
      <dsp:spPr>
        <a:xfrm>
          <a:off x="2" y="1032933"/>
          <a:ext cx="9484425" cy="33528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126BE-F098-436A-9A2E-0EC47451BC2D}">
      <dsp:nvSpPr>
        <dsp:cNvPr id="0" name=""/>
        <dsp:cNvSpPr/>
      </dsp:nvSpPr>
      <dsp:spPr>
        <a:xfrm>
          <a:off x="115" y="2308763"/>
          <a:ext cx="1387931" cy="80113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상담</a:t>
          </a:r>
          <a:endParaRPr lang="ko-KR" altLang="en-US" sz="2500" kern="1200" dirty="0"/>
        </a:p>
      </dsp:txBody>
      <dsp:txXfrm>
        <a:off x="39223" y="2347871"/>
        <a:ext cx="1309715" cy="722923"/>
      </dsp:txXfrm>
    </dsp:sp>
    <dsp:sp modelId="{A43A140D-8509-4919-9583-8337D047BCC2}">
      <dsp:nvSpPr>
        <dsp:cNvPr id="0" name=""/>
        <dsp:cNvSpPr/>
      </dsp:nvSpPr>
      <dsp:spPr>
        <a:xfrm>
          <a:off x="1619369" y="2308763"/>
          <a:ext cx="1387931" cy="801139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의뢰</a:t>
          </a:r>
          <a:endParaRPr lang="ko-KR" altLang="en-US" sz="2500" kern="1200" dirty="0"/>
        </a:p>
      </dsp:txBody>
      <dsp:txXfrm>
        <a:off x="1658477" y="2347871"/>
        <a:ext cx="1309715" cy="722923"/>
      </dsp:txXfrm>
    </dsp:sp>
    <dsp:sp modelId="{CC6732F7-267A-4010-BC39-B29B4C0683C4}">
      <dsp:nvSpPr>
        <dsp:cNvPr id="0" name=""/>
        <dsp:cNvSpPr/>
      </dsp:nvSpPr>
      <dsp:spPr>
        <a:xfrm>
          <a:off x="3238622" y="2308763"/>
          <a:ext cx="1387931" cy="801139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결제</a:t>
          </a:r>
          <a:endParaRPr lang="ko-KR" altLang="en-US" sz="2500" kern="1200" dirty="0"/>
        </a:p>
      </dsp:txBody>
      <dsp:txXfrm>
        <a:off x="3277730" y="2347871"/>
        <a:ext cx="1309715" cy="722923"/>
      </dsp:txXfrm>
    </dsp:sp>
    <dsp:sp modelId="{2C845034-5940-44A7-98B5-6D8881B3B72D}">
      <dsp:nvSpPr>
        <dsp:cNvPr id="0" name=""/>
        <dsp:cNvSpPr/>
      </dsp:nvSpPr>
      <dsp:spPr>
        <a:xfrm>
          <a:off x="4857875" y="2308763"/>
          <a:ext cx="1387931" cy="801139"/>
        </a:xfrm>
        <a:prstGeom prst="roundRect">
          <a:avLst/>
        </a:prstGeom>
        <a:solidFill>
          <a:srgbClr val="00002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출제</a:t>
          </a:r>
          <a:endParaRPr lang="ko-KR" altLang="en-US" sz="2500" kern="1200" dirty="0"/>
        </a:p>
      </dsp:txBody>
      <dsp:txXfrm>
        <a:off x="4896983" y="2347871"/>
        <a:ext cx="1309715" cy="722923"/>
      </dsp:txXfrm>
    </dsp:sp>
    <dsp:sp modelId="{E64EBF7B-E815-444B-8F64-708657D5482F}">
      <dsp:nvSpPr>
        <dsp:cNvPr id="0" name=""/>
        <dsp:cNvSpPr/>
      </dsp:nvSpPr>
      <dsp:spPr>
        <a:xfrm>
          <a:off x="6477129" y="2308763"/>
          <a:ext cx="1387931" cy="801139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응시</a:t>
          </a:r>
          <a:endParaRPr lang="ko-KR" altLang="en-US" sz="2500" kern="1200" dirty="0"/>
        </a:p>
      </dsp:txBody>
      <dsp:txXfrm>
        <a:off x="6516237" y="2347871"/>
        <a:ext cx="1309715" cy="722923"/>
      </dsp:txXfrm>
    </dsp:sp>
    <dsp:sp modelId="{90A8B509-8E77-41C4-94E5-4E8067B5C7E6}">
      <dsp:nvSpPr>
        <dsp:cNvPr id="0" name=""/>
        <dsp:cNvSpPr/>
      </dsp:nvSpPr>
      <dsp:spPr>
        <a:xfrm>
          <a:off x="8096382" y="2308763"/>
          <a:ext cx="1387931" cy="80113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결과</a:t>
          </a:r>
          <a:endParaRPr lang="ko-KR" altLang="en-US" sz="2500" kern="1200" dirty="0"/>
        </a:p>
      </dsp:txBody>
      <dsp:txXfrm>
        <a:off x="8135490" y="2347871"/>
        <a:ext cx="1309715" cy="722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CBT </a:t>
            </a:r>
            <a:r>
              <a:rPr lang="ko-KR" altLang="en-US" dirty="0" smtClean="0"/>
              <a:t>프로그램을 소개할 성재민 팀장입니다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39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프레젠테이션은 크게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단계로 진행됩니다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개요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소개를 한 후에 개발환경을 소개하고요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시스템 구성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시연 순으로 진행이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49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51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프로젝트를 구상하게 된 계기를 간단히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저희도 그렇고 주변 지인들도 </a:t>
            </a:r>
            <a:r>
              <a:rPr lang="ko-KR" altLang="en-US" dirty="0" err="1" smtClean="0"/>
              <a:t>스펙을</a:t>
            </a:r>
            <a:r>
              <a:rPr lang="ko-KR" altLang="en-US" dirty="0" smtClean="0"/>
              <a:t> 쌓기 위해 이것 저것 많은 활동을 하는데요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특히 시험을 치르면서 불편한</a:t>
            </a:r>
            <a:r>
              <a:rPr lang="ko-KR" altLang="en-US" baseline="0" dirty="0" smtClean="0"/>
              <a:t> 점을 많이 느꼈습니다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어떤 시험은 지방에 시험장소가 모자라기도 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주변 도시로 이동해서 치르거나 심지어 서울까지 가서 치르기도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운이 좋아 </a:t>
            </a:r>
            <a:r>
              <a:rPr lang="en-US" altLang="ko-KR" baseline="0" dirty="0" smtClean="0"/>
              <a:t>KTX</a:t>
            </a:r>
            <a:r>
              <a:rPr lang="ko-KR" altLang="en-US" baseline="0" dirty="0" smtClean="0"/>
              <a:t>를 구한다면 다행이지만 시험시기에는 불행히도 이동할 수 있는 좌석이 제한되어 있기도 하지요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그래서 왕복으로 이동시간만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시간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교통비로 최소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만원이 소요되고 컨디션 조절도 힘들죠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저희는 시험이 오프라인으로만 </a:t>
            </a:r>
            <a:r>
              <a:rPr lang="ko-KR" altLang="en-US" baseline="0" dirty="0" err="1" smtClean="0"/>
              <a:t>치뤄야</a:t>
            </a:r>
            <a:r>
              <a:rPr lang="ko-KR" altLang="en-US" baseline="0" dirty="0" smtClean="0"/>
              <a:t> 할 필요가 있을까 하는 의문을 가지고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저희가 가진 기술력으로 해결할 수 있을 것 같았습니다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본 문제를 해결하고자 했습니다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8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제시하고자 하는 솔루션은 온라인 시험</a:t>
            </a:r>
            <a:r>
              <a:rPr lang="en-US" altLang="ko-KR" dirty="0" smtClean="0"/>
              <a:t>, CBT</a:t>
            </a:r>
            <a:r>
              <a:rPr lang="ko-KR" altLang="en-US" dirty="0" smtClean="0"/>
              <a:t>를 제시하고자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오프라인이 아니라 온라인으로 시험을 치른다는 </a:t>
            </a:r>
            <a:r>
              <a:rPr lang="en-US" altLang="ko-KR" dirty="0" smtClean="0"/>
              <a:t>Computer Based</a:t>
            </a:r>
            <a:r>
              <a:rPr lang="en-US" altLang="ko-KR" baseline="0" dirty="0" smtClean="0"/>
              <a:t> Test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CBT</a:t>
            </a:r>
            <a:r>
              <a:rPr lang="ko-KR" altLang="en-US" baseline="0" dirty="0" smtClean="0"/>
              <a:t>라고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1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찾아보니 몇몇 제한적인 분야에서 온라인 시험 서비스를 제공하는 곳이 있어서 벤치마킹</a:t>
            </a:r>
            <a:r>
              <a:rPr lang="ko-KR" altLang="en-US" baseline="0" dirty="0" smtClean="0"/>
              <a:t>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위기시</a:t>
            </a:r>
            <a:r>
              <a:rPr lang="ko-KR" altLang="en-US" dirty="0" smtClean="0"/>
              <a:t> 마지막 페이지로 위트를 발휘하세요 </a:t>
            </a:r>
            <a:r>
              <a:rPr lang="en-US" altLang="ko-KR" dirty="0" smtClean="0"/>
              <a:t>!!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저희 자금사정이 부족해서 많은 면을 보여드리지 못할 수도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여러분의 </a:t>
            </a:r>
            <a:r>
              <a:rPr lang="ko-KR" altLang="en-US" dirty="0" err="1" smtClean="0"/>
              <a:t>펀딩과</a:t>
            </a:r>
            <a:r>
              <a:rPr lang="ko-KR" altLang="en-US" dirty="0" smtClean="0"/>
              <a:t> 관심이 저희 프로젝트를 더욱 견고하고 우수하게 만들 수 있습니다</a:t>
            </a:r>
            <a:r>
              <a:rPr lang="en-US" altLang="ko-KR" dirty="0" smtClean="0"/>
              <a:t>.)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9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microsoft.com/office/2007/relationships/hdphoto" Target="../media/hdphoto1.wdp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jpeg"/><Relationship Id="rId4" Type="http://schemas.openxmlformats.org/officeDocument/2006/relationships/image" Target="../media/image17.gif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1310005" y="1853565"/>
            <a:ext cx="9572625" cy="14465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4800" spc="-30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CBT</a:t>
            </a:r>
            <a:endParaRPr lang="ko-KR" altLang="en-US" sz="48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spc="-30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(Computer </a:t>
            </a:r>
            <a:r>
              <a:rPr lang="en-US" altLang="ko-KR" sz="4000" spc="-30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Based </a:t>
            </a:r>
            <a:r>
              <a:rPr lang="en-US" altLang="ko-KR" sz="4000" spc="-30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Test)</a:t>
            </a:r>
            <a:endParaRPr lang="ko-KR" altLang="en-US" sz="40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182745" y="3754755"/>
            <a:ext cx="3818890" cy="391795"/>
          </a:xfrm>
          <a:prstGeom prst="rect">
            <a:avLst/>
          </a:prstGeom>
          <a:solidFill>
            <a:srgbClr val="00002F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HY견고딕" charset="0"/>
                <a:ea typeface="HY견고딕" charset="0"/>
              </a:rPr>
              <a:t>1조 CBT</a:t>
            </a:r>
            <a:endParaRPr lang="ko-KR" altLang="en-US" sz="1800">
              <a:latin typeface="HY견고딕" charset="0"/>
              <a:ea typeface="HY견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p14="http://schemas.microsoft.com/office/powerpoint/2010/main" xmlns:a16="http://schemas.microsoft.com/office/drawing/2014/main" id="{4596A858-E907-4664-8963-B47F7E1987B8}"/>
              </a:ext>
            </a:extLst>
          </p:cNvPr>
          <p:cNvSpPr txBox="1"/>
          <p:nvPr/>
        </p:nvSpPr>
        <p:spPr>
          <a:xfrm>
            <a:off x="8649335" y="4646930"/>
            <a:ext cx="2501265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atin typeface="+mn-ea"/>
              </a:rPr>
              <a:t>PM	</a:t>
            </a:r>
            <a:r>
              <a:rPr lang="en-US" altLang="ko-KR" sz="1800" b="1" dirty="0" err="1">
                <a:latin typeface="+mn-ea"/>
              </a:rPr>
              <a:t>성재민</a:t>
            </a:r>
            <a:endParaRPr lang="ko-KR" altLang="en-US" sz="1800" b="1" dirty="0">
              <a:latin typeface="+mn-ea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atin typeface="+mn-ea"/>
              </a:rPr>
              <a:t>	</a:t>
            </a:r>
            <a:r>
              <a:rPr lang="en-US" altLang="ko-KR" sz="1800" b="1" dirty="0" err="1">
                <a:latin typeface="+mn-ea"/>
              </a:rPr>
              <a:t>장세준</a:t>
            </a:r>
            <a:endParaRPr lang="ko-KR" altLang="en-US" sz="1800" b="1" dirty="0">
              <a:latin typeface="+mn-ea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atin typeface="+mn-ea"/>
              </a:rPr>
              <a:t>	</a:t>
            </a:r>
            <a:r>
              <a:rPr lang="en-US" altLang="ko-KR" sz="1800" b="1" dirty="0" err="1">
                <a:latin typeface="+mn-ea"/>
              </a:rPr>
              <a:t>김재용</a:t>
            </a:r>
            <a:endParaRPr lang="ko-KR" altLang="en-US" sz="1800" b="1" dirty="0">
              <a:latin typeface="+mn-ea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atin typeface="+mn-ea"/>
              </a:rPr>
              <a:t>	</a:t>
            </a:r>
            <a:r>
              <a:rPr lang="en-US" altLang="ko-KR" sz="1800" b="1" dirty="0" err="1">
                <a:latin typeface="+mn-ea"/>
              </a:rPr>
              <a:t>이승환</a:t>
            </a:r>
            <a:endParaRPr lang="ko-KR" altLang="en-US" sz="1800" b="1" dirty="0">
              <a:latin typeface="+mn-ea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atin typeface="+mn-ea"/>
              </a:rPr>
              <a:t>	</a:t>
            </a:r>
            <a:r>
              <a:rPr lang="en-US" altLang="ko-KR" sz="1800" b="1" dirty="0" err="1">
                <a:latin typeface="+mn-ea"/>
              </a:rPr>
              <a:t>이재홍</a:t>
            </a:r>
            <a:endParaRPr lang="ko-KR" altLang="en-US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mblogthumb-phinf.pstatic.net/20160630_208/azure0777_1467256992779LklVQ_PNG/api-services01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" y="1695449"/>
            <a:ext cx="4279900" cy="413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>
            <a:off x="470476" y="379730"/>
            <a:ext cx="668773" cy="492443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02.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684828" y="909320"/>
            <a:ext cx="883575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적</a:t>
            </a:r>
            <a:r>
              <a:rPr lang="ko-KR" altLang="en-US" sz="16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용</a:t>
            </a:r>
            <a:r>
              <a:rPr lang="en-US" altLang="ko-KR" sz="1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API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95824" y="3693639"/>
            <a:ext cx="733425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Aft>
                <a:spcPts val="600"/>
              </a:spcAft>
            </a:pPr>
            <a:r>
              <a:rPr lang="ko-KR" altLang="en-US" b="1" dirty="0" err="1" smtClean="0"/>
              <a:t>소셜</a:t>
            </a:r>
            <a:r>
              <a:rPr lang="ko-KR" altLang="en-US" b="1" dirty="0" smtClean="0"/>
              <a:t> 로그인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Kakao</a:t>
            </a:r>
            <a:r>
              <a:rPr lang="en-US" altLang="ko-KR" dirty="0" smtClean="0"/>
              <a:t> </a:t>
            </a:r>
            <a:r>
              <a:rPr lang="en-US" altLang="ko-KR" sz="1200" dirty="0" smtClean="0"/>
              <a:t>(https://developers.kakao.com/)</a:t>
            </a:r>
          </a:p>
          <a:p>
            <a:pPr fontAlgn="base">
              <a:spcAft>
                <a:spcPts val="600"/>
              </a:spcAft>
            </a:pPr>
            <a:r>
              <a:rPr lang="ko-KR" altLang="en-US" b="1" dirty="0" smtClean="0"/>
              <a:t>간편결제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아임포트결제</a:t>
            </a:r>
            <a:r>
              <a:rPr lang="ko-KR" altLang="en-US" dirty="0" smtClean="0"/>
              <a:t> </a:t>
            </a:r>
            <a:r>
              <a:rPr lang="en-US" altLang="ko-KR" sz="1200" dirty="0"/>
              <a:t>(https://www.inicis.com/)</a:t>
            </a:r>
          </a:p>
          <a:p>
            <a:pPr fontAlgn="base">
              <a:spcAft>
                <a:spcPts val="600"/>
              </a:spcAft>
            </a:pPr>
            <a:r>
              <a:rPr lang="ko-KR" altLang="en-US" b="1" dirty="0" smtClean="0"/>
              <a:t>보안 </a:t>
            </a:r>
            <a:r>
              <a:rPr lang="en-US" altLang="ko-KR" b="1" dirty="0" smtClean="0"/>
              <a:t>: Spring </a:t>
            </a:r>
            <a:r>
              <a:rPr lang="en-US" altLang="ko-KR" b="1" dirty="0"/>
              <a:t>Security </a:t>
            </a:r>
            <a:r>
              <a:rPr lang="en-US" altLang="ko-KR" sz="1200" spc="-150" dirty="0"/>
              <a:t>(https://docs.spring.io/spring-security/site/docs/4.2.12.RELEASE/apidocs/)</a:t>
            </a:r>
          </a:p>
          <a:p>
            <a:pPr lvl="0" fontAlgn="base">
              <a:spcAft>
                <a:spcPts val="600"/>
              </a:spcAft>
            </a:pPr>
            <a:r>
              <a:rPr lang="en-US" altLang="ko-KR" b="1" dirty="0" smtClean="0"/>
              <a:t>U I : TILES</a:t>
            </a:r>
            <a:r>
              <a:rPr lang="en-US" altLang="ko-KR" dirty="0" smtClean="0"/>
              <a:t> </a:t>
            </a:r>
            <a:r>
              <a:rPr lang="en-US" altLang="ko-KR" sz="1200" dirty="0"/>
              <a:t>(https://mvnrepository.com/artifact/org.apache.tiles/tiles-api)</a:t>
            </a:r>
          </a:p>
          <a:p>
            <a:pPr fontAlgn="base">
              <a:spcAft>
                <a:spcPts val="600"/>
              </a:spcAft>
            </a:pPr>
            <a:r>
              <a:rPr lang="ko-KR" altLang="en-US" b="1" dirty="0" smtClean="0"/>
              <a:t>날짜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DatePicker</a:t>
            </a:r>
            <a:r>
              <a:rPr lang="en-US" altLang="ko-KR" dirty="0" smtClean="0"/>
              <a:t> </a:t>
            </a:r>
            <a:r>
              <a:rPr lang="en-US" altLang="ko-KR" sz="1200" dirty="0"/>
              <a:t>(https://jqueryui.com/datepicker/)</a:t>
            </a:r>
          </a:p>
          <a:p>
            <a:pPr fontAlgn="base"/>
            <a:r>
              <a:rPr lang="ko-KR" altLang="en-US" b="1" dirty="0" smtClean="0"/>
              <a:t>차트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통계 </a:t>
            </a:r>
            <a:r>
              <a:rPr lang="en-US" altLang="ko-KR" b="1" dirty="0" smtClean="0"/>
              <a:t>: Google </a:t>
            </a:r>
            <a:r>
              <a:rPr lang="en-US" altLang="ko-KR" b="1" dirty="0"/>
              <a:t>Chart </a:t>
            </a:r>
            <a:r>
              <a:rPr lang="en-US" altLang="ko-KR" sz="1200" dirty="0"/>
              <a:t>(https://developers.google.com/chart/?hl=ko)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336511" y="344170"/>
            <a:ext cx="1544012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2137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02.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885734" y="909320"/>
            <a:ext cx="2481770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DB Table </a:t>
            </a: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구성도</a:t>
            </a:r>
            <a:r>
              <a:rPr lang="en-US" altLang="ko-KR" sz="1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(Logical)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03559896" descr="EMB000020f8140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5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"/>
          <a:stretch>
            <a:fillRect/>
          </a:stretch>
        </p:blipFill>
        <p:spPr bwMode="auto">
          <a:xfrm>
            <a:off x="2368550" y="1365123"/>
            <a:ext cx="7075444" cy="519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/>
          </p:cNvSpPr>
          <p:nvPr/>
        </p:nvSpPr>
        <p:spPr>
          <a:xfrm>
            <a:off x="1336511" y="344170"/>
            <a:ext cx="1544012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41700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_x140102504" descr="EMB000020f8140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"/>
          <a:stretch>
            <a:fillRect/>
          </a:stretch>
        </p:blipFill>
        <p:spPr bwMode="auto">
          <a:xfrm>
            <a:off x="2394539" y="1355749"/>
            <a:ext cx="7247296" cy="531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02.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830432" y="909320"/>
            <a:ext cx="2592377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DB Table </a:t>
            </a: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구성도</a:t>
            </a:r>
            <a:r>
              <a:rPr lang="en-US" altLang="ko-KR" sz="1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(Physical)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>
            <a:spLocks/>
          </p:cNvSpPr>
          <p:nvPr/>
        </p:nvSpPr>
        <p:spPr>
          <a:xfrm>
            <a:off x="1336511" y="344170"/>
            <a:ext cx="1544012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19268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690"/>
            <a:ext cx="80518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spc="-30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</a:t>
            </a:r>
            <a:endParaRPr lang="ko-KR" altLang="en-US" sz="44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9920"/>
            <a:ext cx="4200525" cy="473710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 smtClean="0">
                <a:latin typeface="HY견고딕" charset="0"/>
                <a:ea typeface="HY견고딕" charset="0"/>
              </a:rPr>
              <a:t>시스템 구성</a:t>
            </a:r>
            <a:endParaRPr lang="ko-KR" altLang="en-US" sz="1800" dirty="0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4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1" b="6410"/>
          <a:stretch/>
        </p:blipFill>
        <p:spPr bwMode="auto">
          <a:xfrm>
            <a:off x="4887007" y="1957597"/>
            <a:ext cx="2277191" cy="1372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="" xmlns:p14="http://schemas.microsoft.com/office/powerpoint/2010/main" xmlns:a16="http://schemas.microsoft.com/office/drawing/2014/main" id="{C5262A36-B639-40B4-A02D-71B26DB79FFF}"/>
              </a:ext>
            </a:extLst>
          </p:cNvPr>
          <p:cNvGrpSpPr/>
          <p:nvPr/>
        </p:nvGrpSpPr>
        <p:grpSpPr>
          <a:xfrm>
            <a:off x="804862" y="2240613"/>
            <a:ext cx="1435735" cy="1435735"/>
            <a:chOff x="1760220" y="1384935"/>
            <a:chExt cx="1435735" cy="1435735"/>
          </a:xfrm>
        </p:grpSpPr>
        <p:pic>
          <p:nvPicPr>
            <p:cNvPr id="58" name="Picture 2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220" y="1384935"/>
              <a:ext cx="1435735" cy="1435735"/>
            </a:xfrm>
            <a:prstGeom prst="rect">
              <a:avLst/>
            </a:prstGeom>
            <a:noFill/>
          </p:spPr>
        </p:pic>
        <p:sp>
          <p:nvSpPr>
            <p:cNvPr id="59" name="TextBox 58"/>
            <p:cNvSpPr txBox="1">
              <a:spLocks/>
            </p:cNvSpPr>
            <p:nvPr/>
          </p:nvSpPr>
          <p:spPr>
            <a:xfrm>
              <a:off x="1860550" y="2095211"/>
              <a:ext cx="1335405" cy="6457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dirty="0" err="1">
                  <a:latin typeface="HY견고딕" charset="0"/>
                  <a:ea typeface="HY견고딕" charset="0"/>
                </a:rPr>
                <a:t>시험의뢰자</a:t>
              </a:r>
              <a:endParaRPr lang="ko-KR" altLang="en-US" sz="1800" dirty="0">
                <a:latin typeface="HY견고딕" charset="0"/>
                <a:ea typeface="HY견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dirty="0">
                  <a:latin typeface="HY견고딕" charset="0"/>
                  <a:ea typeface="HY견고딕" charset="0"/>
                </a:rPr>
                <a:t>(</a:t>
              </a:r>
              <a:r>
                <a:rPr lang="en-US" altLang="ko-KR" sz="1800" dirty="0" err="1">
                  <a:latin typeface="HY견고딕" charset="0"/>
                  <a:ea typeface="HY견고딕" charset="0"/>
                </a:rPr>
                <a:t>기업</a:t>
              </a:r>
              <a:r>
                <a:rPr lang="en-US" altLang="ko-KR" sz="1800" dirty="0">
                  <a:latin typeface="HY견고딕" charset="0"/>
                  <a:ea typeface="HY견고딕" charset="0"/>
                </a:rPr>
                <a:t>)</a:t>
              </a:r>
              <a:endParaRPr lang="ko-KR" altLang="en-US" sz="1800" dirty="0"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="" xmlns:p14="http://schemas.microsoft.com/office/powerpoint/2010/main" xmlns:a16="http://schemas.microsoft.com/office/drawing/2014/main" id="{3DCB2B34-6FD3-4A93-8492-E0B9D1FC260D}"/>
              </a:ext>
            </a:extLst>
          </p:cNvPr>
          <p:cNvGrpSpPr/>
          <p:nvPr/>
        </p:nvGrpSpPr>
        <p:grpSpPr>
          <a:xfrm>
            <a:off x="5295548" y="5098002"/>
            <a:ext cx="1435100" cy="1510030"/>
            <a:chOff x="5470525" y="4527550"/>
            <a:chExt cx="1435100" cy="1510030"/>
          </a:xfrm>
        </p:grpSpPr>
        <p:pic>
          <p:nvPicPr>
            <p:cNvPr id="61" name="Picture 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525" y="4527550"/>
              <a:ext cx="1435100" cy="1435100"/>
            </a:xfrm>
            <a:prstGeom prst="rect">
              <a:avLst/>
            </a:prstGeom>
            <a:noFill/>
          </p:spPr>
        </p:pic>
        <p:sp>
          <p:nvSpPr>
            <p:cNvPr id="62" name="TextBox 61"/>
            <p:cNvSpPr txBox="1">
              <a:spLocks/>
            </p:cNvSpPr>
            <p:nvPr/>
          </p:nvSpPr>
          <p:spPr>
            <a:xfrm>
              <a:off x="5670282" y="5391785"/>
              <a:ext cx="1143000" cy="6457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dirty="0">
                  <a:latin typeface="HY견고딕" charset="0"/>
                  <a:ea typeface="HY견고딕" charset="0"/>
                </a:rPr>
                <a:t>CBT System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cxnSp>
        <p:nvCxnSpPr>
          <p:cNvPr id="64" name="직선 화살표 연결선 16">
            <a:extLst>
              <a:ext uri="{FF2B5EF4-FFF2-40B4-BE49-F238E27FC236}">
                <a16:creationId xmlns="" xmlns:p14="http://schemas.microsoft.com/office/powerpoint/2010/main" xmlns:a16="http://schemas.microsoft.com/office/drawing/2014/main" id="{8869392D-6869-4D8F-AA7E-5135CF528C6E}"/>
              </a:ext>
            </a:extLst>
          </p:cNvPr>
          <p:cNvCxnSpPr>
            <a:stCxn id="67" idx="1"/>
            <a:endCxn id="2050" idx="3"/>
          </p:cNvCxnSpPr>
          <p:nvPr/>
        </p:nvCxnSpPr>
        <p:spPr>
          <a:xfrm rot="10800000">
            <a:off x="7474591" y="2958481"/>
            <a:ext cx="255618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16">
            <a:extLst>
              <a:ext uri="{FF2B5EF4-FFF2-40B4-BE49-F238E27FC236}">
                <a16:creationId xmlns="" xmlns:p14="http://schemas.microsoft.com/office/powerpoint/2010/main" xmlns:a16="http://schemas.microsoft.com/office/drawing/2014/main" id="{6FEEE48C-7400-404C-8E4D-02001EE0FDBE}"/>
              </a:ext>
            </a:extLst>
          </p:cNvPr>
          <p:cNvCxnSpPr/>
          <p:nvPr/>
        </p:nvCxnSpPr>
        <p:spPr>
          <a:xfrm flipV="1">
            <a:off x="5702300" y="4132542"/>
            <a:ext cx="0" cy="948922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="" xmlns:p14="http://schemas.microsoft.com/office/powerpoint/2010/main" xmlns:a16="http://schemas.microsoft.com/office/drawing/2014/main" id="{35229451-C737-40DD-9EA2-F211B2820F9F}"/>
              </a:ext>
            </a:extLst>
          </p:cNvPr>
          <p:cNvGrpSpPr/>
          <p:nvPr/>
        </p:nvGrpSpPr>
        <p:grpSpPr>
          <a:xfrm>
            <a:off x="10030777" y="2240613"/>
            <a:ext cx="1435735" cy="1435735"/>
            <a:chOff x="8766810" y="1671320"/>
            <a:chExt cx="1435735" cy="1435735"/>
          </a:xfrm>
        </p:grpSpPr>
        <p:pic>
          <p:nvPicPr>
            <p:cNvPr id="67" name="Picture 2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810" y="1671320"/>
              <a:ext cx="1435735" cy="1435735"/>
            </a:xfrm>
            <a:prstGeom prst="rect">
              <a:avLst/>
            </a:prstGeom>
            <a:noFill/>
          </p:spPr>
        </p:pic>
        <p:sp>
          <p:nvSpPr>
            <p:cNvPr id="68" name="TextBox 67"/>
            <p:cNvSpPr txBox="1">
              <a:spLocks/>
            </p:cNvSpPr>
            <p:nvPr/>
          </p:nvSpPr>
          <p:spPr>
            <a:xfrm>
              <a:off x="9017318" y="2389190"/>
              <a:ext cx="937260" cy="6457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dirty="0" err="1">
                  <a:latin typeface="HY견고딕" charset="0"/>
                  <a:ea typeface="HY견고딕" charset="0"/>
                </a:rPr>
                <a:t>응시자</a:t>
              </a:r>
              <a:endParaRPr lang="ko-KR" altLang="en-US" sz="1800" dirty="0">
                <a:latin typeface="HY견고딕" charset="0"/>
                <a:ea typeface="HY견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dirty="0">
                  <a:latin typeface="HY견고딕" charset="0"/>
                  <a:ea typeface="HY견고딕" charset="0"/>
                </a:rPr>
                <a:t>(</a:t>
              </a:r>
              <a:r>
                <a:rPr lang="en-US" altLang="ko-KR" sz="1800" dirty="0" err="1">
                  <a:latin typeface="HY견고딕" charset="0"/>
                  <a:ea typeface="HY견고딕" charset="0"/>
                </a:rPr>
                <a:t>개인</a:t>
              </a:r>
              <a:r>
                <a:rPr lang="en-US" altLang="ko-KR" sz="1800" dirty="0">
                  <a:latin typeface="HY견고딕" charset="0"/>
                  <a:ea typeface="HY견고딕" charset="0"/>
                </a:rPr>
                <a:t>)</a:t>
              </a:r>
              <a:endParaRPr lang="ko-KR" altLang="en-US" sz="1800" dirty="0">
                <a:latin typeface="HY견고딕" charset="0"/>
                <a:ea typeface="HY견고딕" charset="0"/>
              </a:endParaRPr>
            </a:p>
          </p:txBody>
        </p:sp>
      </p:grpSp>
      <p:cxnSp>
        <p:nvCxnSpPr>
          <p:cNvPr id="70" name="직선 화살표 연결선 16"/>
          <p:cNvCxnSpPr>
            <a:stCxn id="59" idx="2"/>
            <a:endCxn id="61" idx="1"/>
          </p:cNvCxnSpPr>
          <p:nvPr/>
        </p:nvCxnSpPr>
        <p:spPr>
          <a:xfrm rot="16200000" flipH="1">
            <a:off x="2324787" y="2844791"/>
            <a:ext cx="2218868" cy="3722653"/>
          </a:xfrm>
          <a:prstGeom prst="bentConnector2">
            <a:avLst/>
          </a:prstGeom>
          <a:ln w="38100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="" xmlns:p14="http://schemas.microsoft.com/office/powerpoint/2010/main" xmlns:a16="http://schemas.microsoft.com/office/drawing/2014/main" id="{08202DAF-FAFA-43B9-A6AE-805A282956ED}"/>
              </a:ext>
            </a:extLst>
          </p:cNvPr>
          <p:cNvSpPr txBox="1"/>
          <p:nvPr/>
        </p:nvSpPr>
        <p:spPr>
          <a:xfrm>
            <a:off x="4521665" y="4336785"/>
            <a:ext cx="115697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 err="1" smtClean="0">
                <a:solidFill>
                  <a:schemeClr val="accent4"/>
                </a:solidFill>
                <a:latin typeface="HY견고딕" charset="0"/>
                <a:ea typeface="HY견고딕" charset="0"/>
              </a:rPr>
              <a:t>시험출제</a:t>
            </a:r>
            <a:endParaRPr lang="ko-KR" altLang="en-US" sz="1800" b="1" dirty="0">
              <a:solidFill>
                <a:schemeClr val="accent4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2217737" y="5828817"/>
            <a:ext cx="1199684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 err="1" smtClean="0">
                <a:solidFill>
                  <a:schemeClr val="accent1"/>
                </a:solidFill>
                <a:latin typeface="HY견고딕" charset="0"/>
                <a:ea typeface="HY견고딕" charset="0"/>
              </a:rPr>
              <a:t>시험위탁</a:t>
            </a:r>
            <a:endParaRPr lang="ko-KR" altLang="en-US" sz="1800" b="1" dirty="0">
              <a:solidFill>
                <a:schemeClr val="accent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p14="http://schemas.microsoft.com/office/powerpoint/2010/main" xmlns:a16="http://schemas.microsoft.com/office/drawing/2014/main" id="{2949C0B8-D9C5-4837-9159-9C0CB85296A2}"/>
              </a:ext>
            </a:extLst>
          </p:cNvPr>
          <p:cNvSpPr txBox="1"/>
          <p:nvPr/>
        </p:nvSpPr>
        <p:spPr>
          <a:xfrm>
            <a:off x="8251666" y="2960876"/>
            <a:ext cx="1319213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 err="1" smtClean="0">
                <a:solidFill>
                  <a:schemeClr val="accent6"/>
                </a:solidFill>
                <a:latin typeface="HY견고딕" charset="0"/>
                <a:ea typeface="HY견고딕" charset="0"/>
              </a:rPr>
              <a:t>시험응시</a:t>
            </a:r>
            <a:endParaRPr lang="ko-KR" altLang="en-US" sz="1800" b="1" dirty="0">
              <a:solidFill>
                <a:schemeClr val="accent6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주요</a:t>
            </a:r>
            <a:r>
              <a:rPr lang="en-US" altLang="ko-KR" sz="28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 </a:t>
            </a:r>
            <a:r>
              <a:rPr lang="en-US" altLang="ko-KR" sz="2800" spc="-15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기능</a:t>
            </a:r>
            <a:endParaRPr lang="ko-KR" altLang="en-US" sz="28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6" name="TextBox 75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7" name="TextBox 76"/>
          <p:cNvSpPr txBox="1">
            <a:spLocks/>
          </p:cNvSpPr>
          <p:nvPr/>
        </p:nvSpPr>
        <p:spPr>
          <a:xfrm>
            <a:off x="1543929" y="909320"/>
            <a:ext cx="1164101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서비</a:t>
            </a:r>
            <a:r>
              <a:rPr lang="ko-KR" altLang="en-US" sz="16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스</a:t>
            </a:r>
            <a:r>
              <a:rPr lang="en-US" altLang="ko-KR" sz="1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컨셉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294884" y="4132542"/>
            <a:ext cx="2392" cy="94892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16"/>
          <p:cNvCxnSpPr/>
          <p:nvPr/>
        </p:nvCxnSpPr>
        <p:spPr>
          <a:xfrm>
            <a:off x="1924331" y="3780488"/>
            <a:ext cx="3276846" cy="1773027"/>
          </a:xfrm>
          <a:prstGeom prst="bentConnector3">
            <a:avLst>
              <a:gd name="adj1" fmla="val 78"/>
            </a:avLst>
          </a:prstGeom>
          <a:ln w="38100" cap="flat" cmpd="sng">
            <a:solidFill>
              <a:schemeClr val="accent5"/>
            </a:solidFill>
            <a:prstDash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p14="http://schemas.microsoft.com/office/powerpoint/2010/main" xmlns:a16="http://schemas.microsoft.com/office/drawing/2014/main" id="{2949C0B8-D9C5-4837-9159-9C0CB85296A2}"/>
              </a:ext>
            </a:extLst>
          </p:cNvPr>
          <p:cNvSpPr txBox="1"/>
          <p:nvPr/>
        </p:nvSpPr>
        <p:spPr>
          <a:xfrm>
            <a:off x="6328906" y="4283838"/>
            <a:ext cx="85026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dirty="0" smtClean="0">
                <a:solidFill>
                  <a:schemeClr val="accent2"/>
                </a:solidFill>
                <a:latin typeface="HY견고딕" charset="0"/>
                <a:ea typeface="HY견고딕" charset="0"/>
              </a:rPr>
              <a:t>결과분석</a:t>
            </a:r>
            <a:endParaRPr lang="ko-KR" altLang="en-US" sz="1800" b="1" dirty="0">
              <a:solidFill>
                <a:schemeClr val="accent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p14="http://schemas.microsoft.com/office/powerpoint/2010/main" xmlns:a16="http://schemas.microsoft.com/office/drawing/2014/main" id="{2949C0B8-D9C5-4837-9159-9C0CB85296A2}"/>
              </a:ext>
            </a:extLst>
          </p:cNvPr>
          <p:cNvSpPr txBox="1"/>
          <p:nvPr/>
        </p:nvSpPr>
        <p:spPr>
          <a:xfrm>
            <a:off x="1924331" y="5181089"/>
            <a:ext cx="1195252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dirty="0" smtClean="0">
                <a:solidFill>
                  <a:schemeClr val="accent5"/>
                </a:solidFill>
                <a:latin typeface="HY견고딕" charset="0"/>
                <a:ea typeface="HY견고딕" charset="0"/>
              </a:rPr>
              <a:t>결과통보</a:t>
            </a:r>
            <a:endParaRPr lang="ko-KR" altLang="en-US" sz="1800" b="1" dirty="0">
              <a:solidFill>
                <a:schemeClr val="accent5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050" name="Picture 2" descr="ëª¨ëí°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85000" l="0" r="990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2" t="14651" r="3219" b="14142"/>
          <a:stretch/>
        </p:blipFill>
        <p:spPr bwMode="auto">
          <a:xfrm>
            <a:off x="4521665" y="1801488"/>
            <a:ext cx="2952925" cy="231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380455" y="1578509"/>
            <a:ext cx="1235343" cy="379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p14="http://schemas.microsoft.com/office/powerpoint/2010/main" xmlns:a16="http://schemas.microsoft.com/office/drawing/2014/main" id="{2949C0B8-D9C5-4837-9159-9C0CB85296A2}"/>
              </a:ext>
            </a:extLst>
          </p:cNvPr>
          <p:cNvSpPr txBox="1"/>
          <p:nvPr/>
        </p:nvSpPr>
        <p:spPr>
          <a:xfrm>
            <a:off x="8270401" y="2122426"/>
            <a:ext cx="1243328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dirty="0" smtClean="0">
                <a:solidFill>
                  <a:schemeClr val="accent6">
                    <a:lumMod val="75000"/>
                  </a:schemeClr>
                </a:solidFill>
                <a:latin typeface="HY견고딕" charset="0"/>
                <a:ea typeface="HY견고딕" charset="0"/>
              </a:rPr>
              <a:t>결과통보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37" name="직선 화살표 연결선 16">
            <a:extLst>
              <a:ext uri="{FF2B5EF4-FFF2-40B4-BE49-F238E27FC236}">
                <a16:creationId xmlns="" xmlns:p14="http://schemas.microsoft.com/office/powerpoint/2010/main" xmlns:a16="http://schemas.microsoft.com/office/drawing/2014/main" id="{8869392D-6869-4D8F-AA7E-5135CF528C6E}"/>
              </a:ext>
            </a:extLst>
          </p:cNvPr>
          <p:cNvCxnSpPr/>
          <p:nvPr/>
        </p:nvCxnSpPr>
        <p:spPr>
          <a:xfrm rot="10800000">
            <a:off x="7474591" y="2482231"/>
            <a:ext cx="255618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5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171364595"/>
              </p:ext>
            </p:extLst>
          </p:nvPr>
        </p:nvGraphicFramePr>
        <p:xfrm>
          <a:off x="1294130" y="719666"/>
          <a:ext cx="94844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주요</a:t>
            </a:r>
            <a:r>
              <a:rPr lang="en-US" altLang="ko-KR" sz="28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 </a:t>
            </a:r>
            <a:r>
              <a:rPr lang="en-US" altLang="ko-KR" sz="2800" spc="-15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기능</a:t>
            </a:r>
            <a:endParaRPr lang="ko-KR" altLang="en-US" sz="28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357981" y="909320"/>
            <a:ext cx="1535998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프로세</a:t>
            </a:r>
            <a:r>
              <a:rPr lang="ko-KR" altLang="en-US" sz="16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스</a:t>
            </a:r>
            <a:r>
              <a:rPr lang="en-US" altLang="ko-KR" sz="1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 </a:t>
            </a:r>
            <a:r>
              <a:rPr lang="en-US" altLang="ko-KR" sz="1600" spc="-15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흐름도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5" name="Picture 3" descr="C:\Users\User\Downloads\company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49" y="5763426"/>
            <a:ext cx="897739" cy="89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User\Downloads\manager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269" y="5660250"/>
            <a:ext cx="1104090" cy="11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User\Downloads\user.jp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043" y="5586288"/>
            <a:ext cx="1252015" cy="125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937857" y="3833769"/>
            <a:ext cx="364861" cy="1752519"/>
          </a:xfrm>
          <a:prstGeom prst="line">
            <a:avLst/>
          </a:prstGeom>
          <a:ln w="12700">
            <a:solidFill>
              <a:schemeClr val="accent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2302718" y="3833769"/>
            <a:ext cx="1312938" cy="1752519"/>
          </a:xfrm>
          <a:prstGeom prst="line">
            <a:avLst/>
          </a:prstGeom>
          <a:ln w="12700">
            <a:solidFill>
              <a:schemeClr val="accent5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2302718" y="3833769"/>
            <a:ext cx="3020596" cy="1752519"/>
          </a:xfrm>
          <a:prstGeom prst="line">
            <a:avLst/>
          </a:prstGeom>
          <a:ln w="12700">
            <a:solidFill>
              <a:schemeClr val="accent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18436" idx="0"/>
          </p:cNvCxnSpPr>
          <p:nvPr/>
        </p:nvCxnSpPr>
        <p:spPr>
          <a:xfrm>
            <a:off x="1937857" y="3833769"/>
            <a:ext cx="3385457" cy="1826481"/>
          </a:xfrm>
          <a:prstGeom prst="line">
            <a:avLst/>
          </a:prstGeom>
          <a:ln w="12700">
            <a:solidFill>
              <a:schemeClr val="accent4"/>
            </a:solidFill>
            <a:prstDash val="sys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615656" y="3833769"/>
            <a:ext cx="1707658" cy="1826481"/>
          </a:xfrm>
          <a:prstGeom prst="line">
            <a:avLst/>
          </a:prstGeom>
          <a:ln w="12700">
            <a:solidFill>
              <a:schemeClr val="accent4"/>
            </a:solidFill>
            <a:prstDash val="sys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5323314" y="3833769"/>
            <a:ext cx="1522104" cy="1826481"/>
          </a:xfrm>
          <a:prstGeom prst="line">
            <a:avLst/>
          </a:prstGeom>
          <a:ln w="12700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5323314" y="3833769"/>
            <a:ext cx="4743475" cy="1826481"/>
          </a:xfrm>
          <a:prstGeom prst="line">
            <a:avLst/>
          </a:prstGeom>
          <a:ln w="12700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18437" idx="0"/>
          </p:cNvCxnSpPr>
          <p:nvPr/>
        </p:nvCxnSpPr>
        <p:spPr>
          <a:xfrm flipH="1">
            <a:off x="8240051" y="3833769"/>
            <a:ext cx="123773" cy="1752519"/>
          </a:xfrm>
          <a:prstGeom prst="line">
            <a:avLst/>
          </a:prstGeom>
          <a:ln w="12700">
            <a:solidFill>
              <a:schemeClr val="accent6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18437" idx="0"/>
          </p:cNvCxnSpPr>
          <p:nvPr/>
        </p:nvCxnSpPr>
        <p:spPr>
          <a:xfrm flipH="1">
            <a:off x="8240051" y="3833769"/>
            <a:ext cx="1826739" cy="1752519"/>
          </a:xfrm>
          <a:prstGeom prst="line">
            <a:avLst/>
          </a:prstGeom>
          <a:ln w="12700">
            <a:solidFill>
              <a:schemeClr val="accent6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76088" y="6006517"/>
            <a:ext cx="113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기</a:t>
            </a:r>
            <a:r>
              <a:rPr lang="ko-KR" altLang="en-US" b="1" dirty="0">
                <a:solidFill>
                  <a:schemeClr val="accent5"/>
                </a:solidFill>
              </a:rPr>
              <a:t>업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08490" y="6006517"/>
            <a:ext cx="113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4"/>
                </a:solidFill>
              </a:rPr>
              <a:t>관리자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28527" y="6006517"/>
            <a:ext cx="127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</a:rPr>
              <a:t>개인</a:t>
            </a:r>
            <a:r>
              <a:rPr lang="en-US" altLang="ko-KR" sz="1200" b="1" dirty="0" smtClean="0">
                <a:solidFill>
                  <a:schemeClr val="accent6"/>
                </a:solidFill>
              </a:rPr>
              <a:t>(</a:t>
            </a:r>
            <a:r>
              <a:rPr lang="ko-KR" altLang="en-US" sz="1200" b="1" dirty="0" smtClean="0">
                <a:solidFill>
                  <a:schemeClr val="accent6"/>
                </a:solidFill>
              </a:rPr>
              <a:t>응시자</a:t>
            </a:r>
            <a:r>
              <a:rPr lang="en-US" altLang="ko-KR" sz="1200" b="1" dirty="0" smtClean="0">
                <a:solidFill>
                  <a:schemeClr val="accent6"/>
                </a:solidFill>
              </a:rPr>
              <a:t>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36636" y="5341627"/>
            <a:ext cx="10424720" cy="1077218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b="1" dirty="0"/>
              <a:t>통합 로그인 </a:t>
            </a:r>
            <a:r>
              <a:rPr lang="ko-KR" altLang="en-US" b="1" dirty="0" smtClean="0"/>
              <a:t>및 </a:t>
            </a:r>
            <a:r>
              <a:rPr lang="en-US" altLang="ko-KR" b="1" dirty="0" smtClean="0"/>
              <a:t>Role </a:t>
            </a:r>
            <a:r>
              <a:rPr lang="ko-KR" altLang="en-US" b="1" dirty="0" smtClean="0"/>
              <a:t>자동 구분</a:t>
            </a:r>
            <a:endParaRPr lang="ko-KR" altLang="en-US" dirty="0"/>
          </a:p>
          <a:p>
            <a:pPr fontAlgn="base"/>
            <a:r>
              <a:rPr lang="ko-KR" altLang="en-US" dirty="0" smtClean="0"/>
              <a:t>별도의 로그인 과정을 </a:t>
            </a:r>
            <a:r>
              <a:rPr lang="ko-KR" altLang="en-US" dirty="0"/>
              <a:t>분리하지 않고 </a:t>
            </a:r>
            <a:r>
              <a:rPr lang="ko-KR" altLang="en-US" dirty="0" smtClean="0"/>
              <a:t>통합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로그인시 자동으로 </a:t>
            </a:r>
            <a:r>
              <a:rPr lang="en-US" altLang="ko-KR" dirty="0" smtClean="0"/>
              <a:t>ROLE</a:t>
            </a:r>
            <a:r>
              <a:rPr lang="ko-KR" altLang="en-US" dirty="0" smtClean="0"/>
              <a:t>을 조회하여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사용자에 최적화된 메뉴를 로드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7" y="1673655"/>
            <a:ext cx="4356000" cy="2789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66" y="2031849"/>
            <a:ext cx="4356000" cy="2921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23" y="2491755"/>
            <a:ext cx="4933577" cy="2777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492443" y="5341627"/>
            <a:ext cx="11061382" cy="1115361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868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95880" y="5389234"/>
            <a:ext cx="10089975" cy="1077218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1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굴림" pitchFamily="50" charset="-127"/>
                <a:cs typeface="굴림" pitchFamily="50" charset="-127"/>
              </a:rPr>
              <a:t>Websocket</a:t>
            </a: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맑은 고딕" pitchFamily="50" charset="-127"/>
                <a:cs typeface="굴림" pitchFamily="50" charset="-127"/>
              </a:rPr>
              <a:t>을 통한 실시간 채팅시스템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dirty="0" smtClean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법인 및 개인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맑은 고딕" pitchFamily="50" charset="-127"/>
                <a:cs typeface="굴림" pitchFamily="50" charset="-127"/>
              </a:rPr>
              <a:t>이 상담을 원할 경우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맑은 고딕" pitchFamily="50" charset="-127"/>
                <a:cs typeface="굴림" pitchFamily="50" charset="-127"/>
              </a:rPr>
              <a:t> 또는 </a:t>
            </a:r>
            <a:r>
              <a:rPr kumimoji="1" lang="ko-KR" altLang="en-US" dirty="0" smtClean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예기치 못한 오류 발생시 </a:t>
            </a:r>
            <a:endParaRPr kumimoji="1" lang="en-US" altLang="ko-KR" dirty="0" smtClean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맑은 고딕" pitchFamily="50" charset="-127"/>
                <a:cs typeface="굴림" pitchFamily="50" charset="-127"/>
              </a:rPr>
              <a:t>				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맑은 고딕" pitchFamily="50" charset="-127"/>
                <a:cs typeface="굴림" pitchFamily="50" charset="-127"/>
              </a:rPr>
              <a:t>실시간 채팅기능을 지원하여 즉각 대응 가능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3710" y="1575841"/>
            <a:ext cx="5420165" cy="3682982"/>
            <a:chOff x="212822" y="1575843"/>
            <a:chExt cx="5420165" cy="3682982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22" y="1594893"/>
              <a:ext cx="5420165" cy="34618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3" name="_x235253088" descr="EMB000020f81440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319" b="9593"/>
            <a:stretch/>
          </p:blipFill>
          <p:spPr bwMode="auto">
            <a:xfrm>
              <a:off x="2522854" y="2117147"/>
              <a:ext cx="2550733" cy="31416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136015" y="1575843"/>
              <a:ext cx="419100" cy="214857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꺾인 연결선 8"/>
            <p:cNvCxnSpPr>
              <a:stCxn id="7" idx="2"/>
              <a:endCxn id="8193" idx="1"/>
            </p:cNvCxnSpPr>
            <p:nvPr/>
          </p:nvCxnSpPr>
          <p:spPr>
            <a:xfrm rot="16200000" flipH="1">
              <a:off x="985566" y="2150698"/>
              <a:ext cx="1897286" cy="1177289"/>
            </a:xfrm>
            <a:prstGeom prst="bentConnector2">
              <a:avLst/>
            </a:prstGeom>
            <a:ln w="31750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6577965" y="1635959"/>
            <a:ext cx="5067935" cy="3893091"/>
            <a:chOff x="6134100" y="1575841"/>
            <a:chExt cx="5067935" cy="3893091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100" y="1594893"/>
              <a:ext cx="5067935" cy="30563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_x235253088" descr="EMB000020f81440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10" r="7902" b="9481"/>
            <a:stretch/>
          </p:blipFill>
          <p:spPr bwMode="auto">
            <a:xfrm>
              <a:off x="6903720" y="2323358"/>
              <a:ext cx="2355433" cy="31455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6604317" y="1575841"/>
              <a:ext cx="299403" cy="214857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꺾인 연결선 31"/>
            <p:cNvCxnSpPr>
              <a:stCxn id="31" idx="2"/>
              <a:endCxn id="19" idx="0"/>
            </p:cNvCxnSpPr>
            <p:nvPr/>
          </p:nvCxnSpPr>
          <p:spPr>
            <a:xfrm rot="16200000" flipH="1">
              <a:off x="7151398" y="1393319"/>
              <a:ext cx="532660" cy="1327418"/>
            </a:xfrm>
            <a:prstGeom prst="bentConnector3">
              <a:avLst>
                <a:gd name="adj1" fmla="val 50000"/>
              </a:avLst>
            </a:prstGeom>
            <a:ln w="31750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4470488" y="1277800"/>
            <a:ext cx="12314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굴림" pitchFamily="50" charset="-127"/>
              </a:rPr>
              <a:t>개인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굴림" pitchFamily="50" charset="-127"/>
              </a:rPr>
              <a:t>/ 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굴림" pitchFamily="50" charset="-127"/>
              </a:rPr>
              <a:t>법인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6582169" y="1249324"/>
            <a:ext cx="8002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굴림" pitchFamily="50" charset="-127"/>
              </a:rPr>
              <a:t>관리자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805497" y="5346269"/>
            <a:ext cx="10748327" cy="1120183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6791" y="5327471"/>
            <a:ext cx="10299064" cy="1077218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b="1" dirty="0" smtClean="0"/>
              <a:t>상담</a:t>
            </a:r>
            <a:endParaRPr lang="ko-KR" altLang="en-US" b="1" dirty="0"/>
          </a:p>
          <a:p>
            <a:pPr fontAlgn="base"/>
            <a:r>
              <a:rPr lang="ko-KR" altLang="en-US" dirty="0" smtClean="0"/>
              <a:t>기업이 응시예상인원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난이도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문항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기간 등 의뢰하고자 하는 내역을 </a:t>
            </a:r>
            <a:r>
              <a:rPr lang="en-US" altLang="ko-KR" dirty="0" smtClean="0"/>
              <a:t>info</a:t>
            </a:r>
            <a:r>
              <a:rPr lang="ko-KR" altLang="en-US" dirty="0" smtClean="0"/>
              <a:t>하여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시스템 관리자에게 문의하는 최초의 단계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492443" y="5310694"/>
            <a:ext cx="11061382" cy="1167356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/>
          <a:stretch/>
        </p:blipFill>
        <p:spPr bwMode="auto">
          <a:xfrm>
            <a:off x="645160" y="1428750"/>
            <a:ext cx="6350634" cy="2795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10" y="2200275"/>
            <a:ext cx="6401365" cy="2604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210848" y="1428750"/>
            <a:ext cx="419100" cy="214857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13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6791" y="5356046"/>
            <a:ext cx="10299064" cy="1077218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b="1" dirty="0" smtClean="0"/>
              <a:t>의뢰</a:t>
            </a:r>
            <a:endParaRPr lang="ko-KR" altLang="en-US" b="1" dirty="0"/>
          </a:p>
          <a:p>
            <a:pPr fontAlgn="base"/>
            <a:r>
              <a:rPr lang="ko-KR" altLang="en-US" dirty="0" smtClean="0"/>
              <a:t>기업이 요청한 상담내역과 실제 영업담당자가 직접 </a:t>
            </a:r>
            <a:r>
              <a:rPr lang="en-US" altLang="ko-KR" dirty="0" smtClean="0"/>
              <a:t>Meeting</a:t>
            </a:r>
            <a:r>
              <a:rPr lang="ko-KR" altLang="en-US" dirty="0" smtClean="0"/>
              <a:t>하여 확인한 정보를 토대로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시스템에 세부 사항을 등록하거나 진행상태를 관리하며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기업은 처리과정을 조회할 수 있음 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492443" y="5339269"/>
            <a:ext cx="11061382" cy="1167356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440" y="1103630"/>
            <a:ext cx="4341460" cy="3286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1" y="1390749"/>
            <a:ext cx="4460427" cy="3571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67" y="2243038"/>
            <a:ext cx="5376904" cy="2909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9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222375" y="2387600"/>
            <a:ext cx="1325880" cy="12001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b="1">
                <a:solidFill>
                  <a:srgbClr val="00002F"/>
                </a:solidFill>
                <a:latin typeface="HY견고딕" charset="0"/>
                <a:ea typeface="HY견고딕" charset="0"/>
              </a:rPr>
              <a:t>01</a:t>
            </a:r>
            <a:endParaRPr lang="ko-KR" altLang="en-US" sz="7200" b="1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786130" y="3738245"/>
            <a:ext cx="2202815" cy="4711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00002F"/>
                </a:solidFill>
                <a:latin typeface="HY견고딕" charset="0"/>
                <a:ea typeface="HY견고딕" charset="0"/>
              </a:rPr>
              <a:t>프로젝트 개요</a:t>
            </a:r>
            <a:endParaRPr lang="ko-KR" altLang="en-US" sz="20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4013200" y="2390775"/>
            <a:ext cx="1306830" cy="12001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b="1">
                <a:solidFill>
                  <a:srgbClr val="00002F"/>
                </a:solidFill>
                <a:latin typeface="HY견고딕" charset="0"/>
                <a:ea typeface="HY견고딕" charset="0"/>
              </a:rPr>
              <a:t>02</a:t>
            </a:r>
            <a:endParaRPr lang="ko-KR" altLang="en-US" sz="7200" b="1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3639820" y="3737610"/>
            <a:ext cx="2203450" cy="47180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strike="noStrike" cap="none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개발환경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9786620" y="2379345"/>
            <a:ext cx="1306830" cy="12001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b="1">
                <a:solidFill>
                  <a:srgbClr val="00002F"/>
                </a:solidFill>
                <a:latin typeface="HY견고딕" charset="0"/>
                <a:ea typeface="HY견고딕" charset="0"/>
              </a:rPr>
              <a:t>04</a:t>
            </a:r>
            <a:endParaRPr lang="ko-KR" altLang="en-US" sz="7200" b="1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>
            <a:off x="9365615" y="3735070"/>
            <a:ext cx="2202815" cy="4711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결론</a:t>
            </a:r>
            <a:endParaRPr lang="ko-KR" altLang="en-US" sz="20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5685" y="628015"/>
            <a:ext cx="2500630" cy="5842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CONTENTS</a:t>
            </a:r>
            <a:endParaRPr lang="ko-KR" altLang="en-US" sz="32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595" y="1243330"/>
            <a:ext cx="2160905" cy="6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>
            <a:spLocks/>
          </p:cNvSpPr>
          <p:nvPr/>
        </p:nvSpPr>
        <p:spPr>
          <a:xfrm>
            <a:off x="1332588" y="4668335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smtClean="0">
                <a:latin typeface="HY견고딕" charset="0"/>
                <a:ea typeface="HY견고딕" charset="0"/>
              </a:rPr>
              <a:t>CBT</a:t>
            </a:r>
            <a:r>
              <a:rPr lang="ko-KR" altLang="en-US" dirty="0" smtClean="0">
                <a:latin typeface="HY견고딕" charset="0"/>
                <a:ea typeface="HY견고딕" charset="0"/>
              </a:rPr>
              <a:t>란</a:t>
            </a:r>
            <a:r>
              <a:rPr lang="en-US" altLang="ko-KR" dirty="0" smtClean="0">
                <a:latin typeface="HY견고딕" charset="0"/>
                <a:ea typeface="HY견고딕" charset="0"/>
              </a:rPr>
              <a:t>?</a:t>
            </a:r>
            <a:endParaRPr lang="ko-KR" altLang="en-US" sz="1800" dirty="0">
              <a:latin typeface="HY견고딕" charset="0"/>
              <a:ea typeface="HY견고딕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4118650" y="4354830"/>
            <a:ext cx="1107997" cy="369332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smtClean="0">
                <a:latin typeface="HY견고딕" charset="0"/>
                <a:ea typeface="HY견고딕" charset="0"/>
              </a:rPr>
              <a:t>구축환경</a:t>
            </a: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4120378" y="4749165"/>
            <a:ext cx="1079142" cy="369332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smtClean="0">
                <a:latin typeface="HY견고딕" charset="0"/>
                <a:ea typeface="HY견고딕" charset="0"/>
              </a:rPr>
              <a:t>적용</a:t>
            </a:r>
            <a:r>
              <a:rPr lang="en-US" altLang="ko-KR" sz="1800" b="0" strike="noStrike" cap="none" dirty="0" smtClean="0">
                <a:latin typeface="HY견고딕" charset="0"/>
                <a:ea typeface="HY견고딕" charset="0"/>
              </a:rPr>
              <a:t>API</a:t>
            </a:r>
            <a:endParaRPr lang="ko-KR" altLang="en-US" sz="1800" b="0" strike="noStrike" cap="none" dirty="0" smtClean="0">
              <a:latin typeface="HY견고딕" charset="0"/>
              <a:ea typeface="HY견고딕" charset="0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1222375" y="5327967"/>
            <a:ext cx="117411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HY견고딕" charset="0"/>
                <a:ea typeface="HY견고딕" charset="0"/>
              </a:rPr>
              <a:t>업무 분장</a:t>
            </a:r>
            <a:endParaRPr lang="ko-KR" altLang="en-US" sz="1800" b="0" strike="noStrike" cap="none" dirty="0" smtClean="0">
              <a:latin typeface="HY견고딕" charset="0"/>
              <a:ea typeface="HY견고딕" charset="0"/>
            </a:endParaRPr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>
            <a:off x="3629660" y="5109845"/>
            <a:ext cx="2069465" cy="3702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HY견고딕" charset="0"/>
                <a:ea typeface="HY견고딕" charset="0"/>
              </a:rPr>
              <a:t>DB Table 구성도</a:t>
            </a:r>
            <a:endParaRPr lang="ko-KR" altLang="en-US" sz="1800" b="0" strike="noStrike" cap="none" dirty="0" smtClean="0">
              <a:latin typeface="HY견고딕" charset="0"/>
              <a:ea typeface="HY견고딕" charset="0"/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7009130" y="2385060"/>
            <a:ext cx="1306830" cy="12001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b="1">
                <a:solidFill>
                  <a:srgbClr val="00002F"/>
                </a:solidFill>
                <a:latin typeface="HY견고딕" charset="0"/>
                <a:ea typeface="HY견고딕" charset="0"/>
              </a:rPr>
              <a:t>03</a:t>
            </a:r>
            <a:endParaRPr lang="ko-KR" altLang="en-US" sz="7200" b="1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4" name="직사각형 33"/>
          <p:cNvSpPr>
            <a:spLocks/>
          </p:cNvSpPr>
          <p:nvPr/>
        </p:nvSpPr>
        <p:spPr>
          <a:xfrm>
            <a:off x="6554470" y="3722370"/>
            <a:ext cx="2203450" cy="47180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시스템</a:t>
            </a:r>
            <a:r>
              <a:rPr lang="en-US" altLang="ko-KR" sz="2000" b="0" strike="noStrike" cap="none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 </a:t>
            </a:r>
            <a:r>
              <a:rPr lang="en-US" altLang="ko-KR" sz="2000" b="0" strike="noStrike" cap="none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구성</a:t>
            </a:r>
            <a:endParaRPr lang="ko-KR" altLang="en-US" sz="2000" b="0" strike="noStrike" cap="none" dirty="0" smtClean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5" name="직사각형 34"/>
          <p:cNvSpPr>
            <a:spLocks/>
          </p:cNvSpPr>
          <p:nvPr/>
        </p:nvSpPr>
        <p:spPr>
          <a:xfrm>
            <a:off x="6986464" y="4352290"/>
            <a:ext cx="1338829" cy="369332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 err="1" smtClean="0">
                <a:latin typeface="HY견고딕" charset="0"/>
                <a:ea typeface="HY견고딕" charset="0"/>
              </a:rPr>
              <a:t>서비스컨셉</a:t>
            </a:r>
            <a:endParaRPr lang="ko-KR" altLang="en-US" sz="1800" dirty="0">
              <a:latin typeface="HY견고딕" charset="0"/>
              <a:ea typeface="HY견고딕" charset="0"/>
            </a:endParaRPr>
          </a:p>
        </p:txBody>
      </p:sp>
      <p:sp>
        <p:nvSpPr>
          <p:cNvPr id="36" name="직사각형 35"/>
          <p:cNvSpPr>
            <a:spLocks/>
          </p:cNvSpPr>
          <p:nvPr/>
        </p:nvSpPr>
        <p:spPr>
          <a:xfrm>
            <a:off x="6728272" y="4733290"/>
            <a:ext cx="1877438" cy="369332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smtClean="0">
                <a:latin typeface="HY견고딕" charset="0"/>
                <a:ea typeface="HY견고딕" charset="0"/>
              </a:rPr>
              <a:t>프로세스</a:t>
            </a:r>
            <a:r>
              <a:rPr lang="en-US" altLang="ko-KR" sz="1800" b="0" strike="noStrike" cap="none" dirty="0" smtClean="0">
                <a:latin typeface="HY견고딕" charset="0"/>
                <a:ea typeface="HY견고딕" charset="0"/>
              </a:rPr>
              <a:t> 흐름도</a:t>
            </a:r>
            <a:endParaRPr lang="ko-KR" altLang="en-US" sz="1800" b="0" strike="noStrike" cap="none" dirty="0" smtClean="0">
              <a:latin typeface="HY견고딕" charset="0"/>
              <a:ea typeface="HY견고딕" charset="0"/>
            </a:endParaRPr>
          </a:p>
        </p:txBody>
      </p:sp>
      <p:sp>
        <p:nvSpPr>
          <p:cNvPr id="37" name="직사각형 36"/>
          <p:cNvSpPr>
            <a:spLocks/>
          </p:cNvSpPr>
          <p:nvPr/>
        </p:nvSpPr>
        <p:spPr>
          <a:xfrm>
            <a:off x="7142520" y="5102225"/>
            <a:ext cx="1107997" cy="369332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smtClean="0">
                <a:latin typeface="HY견고딕" charset="0"/>
                <a:ea typeface="HY견고딕" charset="0"/>
              </a:rPr>
              <a:t>주요기능</a:t>
            </a: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9697060" y="4349750"/>
            <a:ext cx="1646605" cy="1477328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smtClean="0">
                <a:latin typeface="HY견고딕" charset="0"/>
                <a:ea typeface="HY견고딕" charset="0"/>
              </a:rPr>
              <a:t>시연</a:t>
            </a:r>
            <a:endParaRPr lang="en-US" altLang="ko-KR" sz="1800" b="0" strike="noStrike" cap="none" dirty="0" smtClean="0">
              <a:latin typeface="HY견고딕" charset="0"/>
              <a:ea typeface="HY견고딕" charset="0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err="1" smtClean="0">
                <a:latin typeface="HY견고딕" charset="0"/>
                <a:ea typeface="HY견고딕" charset="0"/>
              </a:rPr>
              <a:t>기대</a:t>
            </a:r>
            <a:r>
              <a:rPr lang="en-US" altLang="ko-KR" sz="1800" b="0" strike="noStrike" cap="none" dirty="0" smtClean="0">
                <a:latin typeface="HY견고딕" charset="0"/>
                <a:ea typeface="HY견고딕" charset="0"/>
              </a:rPr>
              <a:t> </a:t>
            </a:r>
            <a:r>
              <a:rPr lang="en-US" altLang="ko-KR" sz="1800" b="0" strike="noStrike" cap="none" dirty="0" err="1" smtClean="0">
                <a:latin typeface="HY견고딕" charset="0"/>
                <a:ea typeface="HY견고딕" charset="0"/>
              </a:rPr>
              <a:t>효과</a:t>
            </a:r>
            <a:endParaRPr lang="en-US" altLang="ko-KR" sz="1800" b="0" strike="noStrike" cap="none" dirty="0" smtClean="0">
              <a:latin typeface="HY견고딕" charset="0"/>
              <a:ea typeface="HY견고딕" charset="0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smtClean="0">
                <a:latin typeface="HY견고딕" charset="0"/>
                <a:ea typeface="HY견고딕" charset="0"/>
              </a:rPr>
              <a:t>향후 발</a:t>
            </a:r>
            <a:r>
              <a:rPr lang="ko-KR" altLang="en-US" dirty="0">
                <a:latin typeface="HY견고딕" charset="0"/>
                <a:ea typeface="HY견고딕" charset="0"/>
              </a:rPr>
              <a:t>전</a:t>
            </a:r>
            <a:r>
              <a:rPr lang="ko-KR" altLang="en-US" dirty="0" smtClean="0">
                <a:latin typeface="HY견고딕" charset="0"/>
                <a:ea typeface="HY견고딕" charset="0"/>
              </a:rPr>
              <a:t>방향</a:t>
            </a:r>
            <a:endParaRPr lang="en-US" altLang="ko-KR" dirty="0" smtClean="0">
              <a:latin typeface="HY견고딕" charset="0"/>
              <a:ea typeface="HY견고딕" charset="0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err="1" smtClean="0">
                <a:latin typeface="HY견고딕" charset="0"/>
                <a:ea typeface="HY견고딕" charset="0"/>
              </a:rPr>
              <a:t>Epiloue</a:t>
            </a:r>
            <a:endParaRPr lang="en-US" altLang="ko-KR" sz="1800" b="0" strike="noStrike" cap="none" dirty="0" smtClean="0">
              <a:latin typeface="HY견고딕" charset="0"/>
              <a:ea typeface="HY견고딕" charset="0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HY견고딕" charset="0"/>
              <a:ea typeface="HY견고딕" charset="0"/>
            </a:endParaRPr>
          </a:p>
        </p:txBody>
      </p:sp>
      <p:sp>
        <p:nvSpPr>
          <p:cNvPr id="39" name="직사각형 38"/>
          <p:cNvSpPr>
            <a:spLocks/>
          </p:cNvSpPr>
          <p:nvPr/>
        </p:nvSpPr>
        <p:spPr>
          <a:xfrm>
            <a:off x="556386" y="4338320"/>
            <a:ext cx="2666114" cy="369332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en-US" altLang="ko-KR" dirty="0" err="1">
                <a:latin typeface="HY견고딕" charset="0"/>
                <a:ea typeface="HY견고딕" charset="0"/>
              </a:rPr>
              <a:t>프로젝트</a:t>
            </a:r>
            <a:r>
              <a:rPr lang="en-US" altLang="ko-KR" dirty="0">
                <a:latin typeface="HY견고딕" charset="0"/>
                <a:ea typeface="HY견고딕" charset="0"/>
              </a:rPr>
              <a:t> </a:t>
            </a:r>
            <a:r>
              <a:rPr lang="en-US" altLang="ko-KR" dirty="0" err="1">
                <a:latin typeface="HY견고딕" charset="0"/>
                <a:ea typeface="HY견고딕" charset="0"/>
              </a:rPr>
              <a:t>주제설정</a:t>
            </a:r>
            <a:r>
              <a:rPr lang="en-US" altLang="ko-KR" dirty="0">
                <a:latin typeface="HY견고딕" charset="0"/>
                <a:ea typeface="HY견고딕" charset="0"/>
              </a:rPr>
              <a:t>/</a:t>
            </a:r>
            <a:r>
              <a:rPr lang="en-US" altLang="ko-KR" dirty="0" err="1">
                <a:latin typeface="HY견고딕" charset="0"/>
                <a:ea typeface="HY견고딕" charset="0"/>
              </a:rPr>
              <a:t>동기</a:t>
            </a:r>
            <a:endParaRPr lang="ko-KR" altLang="en-US" dirty="0">
              <a:latin typeface="HY견고딕" charset="0"/>
              <a:ea typeface="HY견고딕" charset="0"/>
            </a:endParaRPr>
          </a:p>
        </p:txBody>
      </p:sp>
      <p:sp>
        <p:nvSpPr>
          <p:cNvPr id="40" name="직사각형 39"/>
          <p:cNvSpPr>
            <a:spLocks/>
          </p:cNvSpPr>
          <p:nvPr/>
        </p:nvSpPr>
        <p:spPr>
          <a:xfrm>
            <a:off x="1222375" y="4998350"/>
            <a:ext cx="1097280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 err="1">
                <a:latin typeface="HY견고딕" charset="0"/>
                <a:ea typeface="HY견고딕" charset="0"/>
              </a:rPr>
              <a:t>벤치마킹</a:t>
            </a:r>
            <a:endParaRPr lang="ko-KR" altLang="en-US" sz="1800" dirty="0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868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998567" y="5586046"/>
            <a:ext cx="10194865" cy="800219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결제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dirty="0" smtClean="0">
                <a:latin typeface="+mn-ea"/>
                <a:cs typeface="굴림" pitchFamily="50" charset="-127"/>
              </a:rPr>
              <a:t>결제 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API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를 활용하여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다양한 결제 방식을 지원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 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pic>
        <p:nvPicPr>
          <p:cNvPr id="6150" name="_x234917608" descr="EMB000020f8144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" r="1661"/>
          <a:stretch/>
        </p:blipFill>
        <p:spPr bwMode="auto">
          <a:xfrm>
            <a:off x="5321083" y="1356166"/>
            <a:ext cx="5697959" cy="4006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85" y="1356166"/>
            <a:ext cx="3638430" cy="4006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492443" y="5503787"/>
            <a:ext cx="11061382" cy="964738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92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9851" y="1336775"/>
            <a:ext cx="12006739" cy="5010736"/>
            <a:chOff x="79851" y="1336775"/>
            <a:chExt cx="12006739" cy="5010736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" y="1336775"/>
              <a:ext cx="12006739" cy="50107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1261745" y="3181350"/>
              <a:ext cx="595630" cy="114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/>
                <a:t>문의 수</a:t>
              </a:r>
              <a:endParaRPr lang="ko-KR" altLang="en-US" sz="6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309745" y="3181350"/>
              <a:ext cx="595630" cy="114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/>
                <a:t>의뢰진행률</a:t>
              </a:r>
              <a:endParaRPr lang="ko-KR" altLang="en-US" sz="6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224395" y="3181350"/>
              <a:ext cx="805180" cy="114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/>
                <a:t>진행중인 시험</a:t>
              </a:r>
              <a:endParaRPr lang="ko-KR" altLang="en-US" sz="6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327005" y="3181350"/>
              <a:ext cx="636270" cy="114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/>
                <a:t>의뢰기업 수</a:t>
              </a:r>
              <a:endParaRPr lang="ko-KR" altLang="en-US" sz="6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86791" y="5594171"/>
            <a:ext cx="10299064" cy="1077218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b="1" dirty="0" smtClean="0"/>
              <a:t>관리자 </a:t>
            </a:r>
            <a:r>
              <a:rPr lang="ko-KR" altLang="en-US" b="1" dirty="0" err="1" smtClean="0"/>
              <a:t>대시보드</a:t>
            </a:r>
            <a:endParaRPr lang="ko-KR" altLang="en-US" dirty="0"/>
          </a:p>
          <a:p>
            <a:pPr fontAlgn="base"/>
            <a:r>
              <a:rPr lang="ko-KR" altLang="en-US" dirty="0" smtClean="0"/>
              <a:t>관리자가 고객의 상담요청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의뢰진행상황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시험진행상황 등 수시로 확인해야 할 주요사항을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한 화면에서 간편하게 모니터링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492443" y="5577394"/>
            <a:ext cx="11061382" cy="1167356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rot="16200000">
            <a:off x="11122636" y="5774714"/>
            <a:ext cx="1081456" cy="1057277"/>
          </a:xfrm>
          <a:prstGeom prst="rtTriangl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61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30885" y="5051547"/>
            <a:ext cx="6860540" cy="1077218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b="1" dirty="0" smtClean="0"/>
              <a:t>시험 </a:t>
            </a:r>
            <a:r>
              <a:rPr lang="ko-KR" altLang="en-US" b="1" dirty="0"/>
              <a:t>출제</a:t>
            </a:r>
            <a:endParaRPr lang="ko-KR" altLang="en-US" dirty="0"/>
          </a:p>
          <a:p>
            <a:pPr fontAlgn="base"/>
            <a:r>
              <a:rPr lang="en-US" altLang="ko-KR" dirty="0" smtClean="0"/>
              <a:t>DB</a:t>
            </a:r>
            <a:r>
              <a:rPr lang="ko-KR" altLang="en-US" dirty="0" smtClean="0"/>
              <a:t>에 저장된 문제은행에</a:t>
            </a:r>
            <a:r>
              <a:rPr lang="ko-KR" altLang="en-US" dirty="0"/>
              <a:t>서</a:t>
            </a:r>
            <a:r>
              <a:rPr lang="ko-KR" altLang="en-US" dirty="0" smtClean="0"/>
              <a:t> 랜덤으로 출제하며</a:t>
            </a:r>
            <a:r>
              <a:rPr lang="en-US" altLang="ko-KR" dirty="0" smtClean="0"/>
              <a:t>, </a:t>
            </a:r>
          </a:p>
          <a:p>
            <a:pPr fontAlgn="base"/>
            <a:r>
              <a:rPr lang="ko-KR" altLang="en-US" dirty="0" smtClean="0"/>
              <a:t>보기 또한 무작위로 설정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4633"/>
          <a:stretch/>
        </p:blipFill>
        <p:spPr bwMode="auto">
          <a:xfrm>
            <a:off x="473710" y="1990725"/>
            <a:ext cx="6698615" cy="2460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1990725"/>
            <a:ext cx="3938587" cy="4157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492443" y="5051547"/>
            <a:ext cx="6679882" cy="1180447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1305690"/>
            <a:ext cx="10790231" cy="5101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06157" y="5609552"/>
            <a:ext cx="9785033" cy="800219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b="1" dirty="0" smtClean="0"/>
              <a:t>시험 </a:t>
            </a:r>
            <a:r>
              <a:rPr lang="ko-KR" altLang="en-US" b="1" dirty="0"/>
              <a:t>출제</a:t>
            </a:r>
            <a:endParaRPr lang="ko-KR" altLang="en-US" dirty="0"/>
          </a:p>
          <a:p>
            <a:pPr fontAlgn="base"/>
            <a:r>
              <a:rPr lang="ko-KR" altLang="en-US" dirty="0" smtClean="0"/>
              <a:t>출제 완료된 문제는 엑셀 다운로드 가능하며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고객사로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전송가능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492443" y="5514712"/>
            <a:ext cx="11061382" cy="989901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581639" y="1575840"/>
            <a:ext cx="972185" cy="214857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4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338107"/>
            <a:ext cx="7324725" cy="4046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894" y="1645815"/>
            <a:ext cx="6641531" cy="3305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06157" y="5609552"/>
            <a:ext cx="9785033" cy="800219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b="1" dirty="0" smtClean="0"/>
              <a:t>응시자 제한</a:t>
            </a:r>
            <a:endParaRPr lang="ko-KR" altLang="en-US" dirty="0"/>
          </a:p>
          <a:p>
            <a:pPr fontAlgn="base"/>
            <a:r>
              <a:rPr lang="ko-KR" altLang="en-US" dirty="0" smtClean="0"/>
              <a:t>관리자는 비공개 시험의 응시대상을 제한할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비대상자는 해당시험 조회가 불가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92443" y="5514712"/>
            <a:ext cx="11061382" cy="989901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426" y="4733925"/>
            <a:ext cx="1390650" cy="50482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09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84" y="1841003"/>
            <a:ext cx="5816283" cy="3209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1" y="1841003"/>
            <a:ext cx="5529578" cy="3209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14037" y="5342477"/>
            <a:ext cx="10111164" cy="1077218"/>
          </a:xfrm>
          <a:prstGeom prst="rect">
            <a:avLst/>
          </a:prstGeom>
          <a:solidFill>
            <a:schemeClr val="bg1">
              <a:alpha val="69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시험응시 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굴림" pitchFamily="50" charset="-127"/>
              </a:rPr>
              <a:t>클릭한 보기가 자동으로 우측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굴림" pitchFamily="50" charset="-127"/>
              </a:rPr>
              <a:t>OMR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굴림" pitchFamily="50" charset="-127"/>
              </a:rPr>
              <a:t>에 저장되며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굴림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dirty="0" smtClean="0">
                <a:latin typeface="+mn-ea"/>
                <a:cs typeface="굴림" pitchFamily="50" charset="-127"/>
              </a:rPr>
              <a:t>응시하는 도중에는 창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-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전환 </a:t>
            </a:r>
            <a:r>
              <a:rPr kumimoji="1" lang="en-US" altLang="ko-KR" dirty="0" smtClean="0">
                <a:latin typeface="+mn-ea"/>
                <a:cs typeface="굴림" pitchFamily="50" charset="-127"/>
              </a:rPr>
              <a:t>Blocking</a:t>
            </a:r>
            <a:r>
              <a:rPr kumimoji="1" lang="ko-KR" altLang="en-US" dirty="0" smtClean="0">
                <a:latin typeface="+mn-ea"/>
                <a:cs typeface="굴림" pitchFamily="50" charset="-127"/>
              </a:rPr>
              <a:t>을 구현하여 보안을 강화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473710" y="5323427"/>
            <a:ext cx="11066937" cy="1172099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6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51012" y="5389234"/>
            <a:ext cx="10089975" cy="1077218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정답 확인</a:t>
            </a:r>
            <a:r>
              <a:rPr kumimoji="1" lang="ko-KR" altLang="en-US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 및 풀이 해설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설문조사에 참여한 응시자는 </a:t>
            </a:r>
            <a:endParaRPr kumimoji="1" lang="en-US" altLang="ko-KR" dirty="0" smtClean="0">
              <a:solidFill>
                <a:srgbClr val="000000"/>
              </a:solidFill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			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응시한 시험에 대한 풀이 및 해설 확인 가능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73711" y="5346269"/>
            <a:ext cx="11080114" cy="1120183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73710" y="344170"/>
            <a:ext cx="2713990" cy="903704"/>
            <a:chOff x="473710" y="344170"/>
            <a:chExt cx="2713990" cy="90370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026795" y="895985"/>
              <a:ext cx="2160905" cy="1270"/>
            </a:xfrm>
            <a:prstGeom prst="line">
              <a:avLst/>
            </a:prstGeom>
            <a:ln w="6350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1294130" y="344170"/>
              <a:ext cx="1628775" cy="5226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spc="-15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주요 기능</a:t>
              </a:r>
              <a:endParaRPr lang="ko-KR" altLang="en-US" sz="280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473710" y="379730"/>
              <a:ext cx="662305" cy="49212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spc="-150" dirty="0" smtClean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03.</a:t>
              </a:r>
              <a:endParaRPr lang="ko-KR" altLang="en-US" sz="26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1662703" y="909320"/>
              <a:ext cx="928459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spc="-150" dirty="0" err="1" smtClean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주요기능</a:t>
              </a:r>
              <a:endParaRPr lang="ko-KR" altLang="en-US" sz="16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501" y="1482561"/>
            <a:ext cx="4682674" cy="3435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" y="1659159"/>
            <a:ext cx="3771684" cy="2849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545" y="2695576"/>
            <a:ext cx="4315563" cy="222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016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/>
          </p:cNvSpPr>
          <p:nvPr/>
        </p:nvSpPr>
        <p:spPr>
          <a:xfrm>
            <a:off x="1737995" y="519430"/>
            <a:ext cx="81832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rgbClr val="8DBABD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1294130" y="344170"/>
            <a:ext cx="16287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주요 기능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73710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03.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662703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주요기능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6791" y="5375096"/>
            <a:ext cx="10299064" cy="1077218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b="1" dirty="0" smtClean="0"/>
              <a:t>결과확인</a:t>
            </a:r>
            <a:endParaRPr lang="ko-KR" altLang="en-US" b="1" dirty="0"/>
          </a:p>
          <a:p>
            <a:pPr fontAlgn="base"/>
            <a:r>
              <a:rPr lang="ko-KR" altLang="en-US" dirty="0" smtClean="0"/>
              <a:t>개인</a:t>
            </a:r>
            <a:r>
              <a:rPr lang="en-US" altLang="ko-KR" dirty="0" smtClean="0"/>
              <a:t>/ </a:t>
            </a:r>
            <a:r>
              <a:rPr lang="ko-KR" altLang="en-US" dirty="0" smtClean="0"/>
              <a:t>기업은 응시한 시험결과를 확인할 수 있고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개인은 설문조사 응답 후 가능</a:t>
            </a:r>
            <a:r>
              <a:rPr lang="en-US" altLang="ko-KR" sz="1400" dirty="0" smtClean="0"/>
              <a:t>),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관리자는 응시자들이 남긴 설문응답을 통해 시험의 적절성 등의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492443" y="5358319"/>
            <a:ext cx="11061382" cy="1167356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1552575"/>
            <a:ext cx="5218272" cy="3685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552575"/>
            <a:ext cx="4799410" cy="3703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3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690"/>
            <a:ext cx="80518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spc="-300">
                <a:solidFill>
                  <a:srgbClr val="00002F"/>
                </a:solidFill>
                <a:latin typeface="HY견고딕" charset="0"/>
                <a:ea typeface="HY견고딕" charset="0"/>
              </a:rPr>
              <a:t>04</a:t>
            </a:r>
            <a:endParaRPr lang="ko-KR" altLang="en-US" sz="4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9920"/>
            <a:ext cx="4200525" cy="473710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HY견고딕" charset="0"/>
                <a:ea typeface="HY견고딕" charset="0"/>
              </a:rPr>
              <a:t>결론</a:t>
            </a:r>
            <a:endParaRPr lang="ko-KR" altLang="en-US" sz="1800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1145" y="144780"/>
            <a:ext cx="360680" cy="635"/>
          </a:xfrm>
          <a:prstGeom prst="line">
            <a:avLst/>
          </a:prstGeom>
          <a:ln w="44450" cap="rnd" cmpd="sng">
            <a:solidFill>
              <a:srgbClr val="D0CECE">
                <a:alpha val="100000"/>
              </a:srgb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500" y="144780"/>
            <a:ext cx="360680" cy="635"/>
          </a:xfrm>
          <a:prstGeom prst="line">
            <a:avLst/>
          </a:prstGeom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5855" y="144780"/>
            <a:ext cx="360680" cy="635"/>
          </a:xfrm>
          <a:prstGeom prst="line">
            <a:avLst/>
          </a:prstGeom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845" y="144780"/>
            <a:ext cx="360680" cy="635"/>
          </a:xfrm>
          <a:prstGeom prst="line">
            <a:avLst/>
          </a:prstGeom>
          <a:ln w="44450" cap="rnd" cmpd="sng">
            <a:solidFill>
              <a:srgbClr val="00002F"/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795" y="895985"/>
            <a:ext cx="2161540" cy="190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>
            <a:off x="1680210" y="344170"/>
            <a:ext cx="855980" cy="5232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결론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474345" y="379730"/>
            <a:ext cx="662305" cy="4927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04.</a:t>
            </a:r>
            <a:endParaRPr lang="ko-KR" altLang="en-US" sz="2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829417" y="909320"/>
            <a:ext cx="595036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시연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2714625" y="3143885"/>
            <a:ext cx="676275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dirty="0" smtClean="0">
                <a:latin typeface="HY견고딕" charset="0"/>
                <a:ea typeface="HY견고딕" charset="0"/>
              </a:rPr>
              <a:t>시연</a:t>
            </a:r>
            <a:endParaRPr lang="ko-KR" altLang="en-US" sz="3200" dirty="0"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690"/>
            <a:ext cx="80518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spc="-300">
                <a:solidFill>
                  <a:srgbClr val="00002F"/>
                </a:solidFill>
                <a:latin typeface="HY견고딕" charset="0"/>
                <a:ea typeface="HY견고딕" charset="0"/>
              </a:rPr>
              <a:t>01</a:t>
            </a:r>
            <a:endParaRPr lang="ko-KR" altLang="en-US" sz="4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9920"/>
            <a:ext cx="4200525" cy="473710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 err="1">
                <a:latin typeface="HY견고딕" charset="0"/>
                <a:ea typeface="HY견고딕" charset="0"/>
              </a:rPr>
              <a:t>프로젝트</a:t>
            </a:r>
            <a:r>
              <a:rPr lang="en-US" altLang="ko-KR" sz="1800" dirty="0">
                <a:latin typeface="HY견고딕" charset="0"/>
                <a:ea typeface="HY견고딕" charset="0"/>
              </a:rPr>
              <a:t> </a:t>
            </a:r>
            <a:r>
              <a:rPr lang="en-US" altLang="ko-KR" sz="1800" dirty="0" err="1">
                <a:latin typeface="HY견고딕" charset="0"/>
                <a:ea typeface="HY견고딕" charset="0"/>
              </a:rPr>
              <a:t>개요</a:t>
            </a:r>
            <a:endParaRPr lang="ko-KR" altLang="en-US" sz="1800" dirty="0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2099661" y="1904364"/>
            <a:ext cx="3800059" cy="171315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40136" y="1904364"/>
            <a:ext cx="3800059" cy="171315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340136" y="3863356"/>
            <a:ext cx="3800059" cy="171315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99660" y="3863356"/>
            <a:ext cx="3800059" cy="171315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026795" y="895985"/>
            <a:ext cx="2161540" cy="190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>
            <a:off x="1680210" y="344170"/>
            <a:ext cx="855980" cy="5232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결론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474345" y="379730"/>
            <a:ext cx="662305" cy="4927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04.</a:t>
            </a:r>
            <a:endParaRPr lang="ko-KR" altLang="en-US" sz="2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624233" y="909320"/>
            <a:ext cx="1005403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기대효</a:t>
            </a:r>
            <a:r>
              <a:rPr lang="ko-KR" altLang="en-US" sz="160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0431145" y="144780"/>
            <a:ext cx="360680" cy="635"/>
          </a:xfrm>
          <a:prstGeom prst="line">
            <a:avLst/>
          </a:prstGeom>
          <a:ln w="44450" cap="rnd" cmpd="sng">
            <a:solidFill>
              <a:srgbClr val="D0CECE">
                <a:alpha val="100000"/>
              </a:srgb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500" y="144780"/>
            <a:ext cx="360680" cy="635"/>
          </a:xfrm>
          <a:prstGeom prst="line">
            <a:avLst/>
          </a:prstGeom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5855" y="144780"/>
            <a:ext cx="360680" cy="635"/>
          </a:xfrm>
          <a:prstGeom prst="line">
            <a:avLst/>
          </a:prstGeom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845" y="144780"/>
            <a:ext cx="360680" cy="635"/>
          </a:xfrm>
          <a:prstGeom prst="line">
            <a:avLst/>
          </a:prstGeom>
          <a:ln w="44450" cap="rnd" cmpd="sng">
            <a:solidFill>
              <a:srgbClr val="00002F"/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620163" y="2437775"/>
            <a:ext cx="3017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고정비용 절감으로 인한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가격경쟁력 확보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63682" y="2437774"/>
            <a:ext cx="3552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저비용으로도 잠재인력 확보 및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인재 </a:t>
            </a:r>
            <a:r>
              <a:rPr lang="en-US" altLang="ko-KR" b="1" dirty="0" smtClean="0">
                <a:solidFill>
                  <a:schemeClr val="bg1"/>
                </a:solidFill>
              </a:rPr>
              <a:t>POOL </a:t>
            </a:r>
            <a:r>
              <a:rPr lang="ko-KR" altLang="en-US" b="1" dirty="0" smtClean="0">
                <a:solidFill>
                  <a:schemeClr val="bg1"/>
                </a:solidFill>
              </a:rPr>
              <a:t>구축 가능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64298" y="4396767"/>
            <a:ext cx="3445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별도로 시험문제 출제할 필요 없이 신뢰할 문제를 공유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40029" y="4399332"/>
            <a:ext cx="3476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시험장소 </a:t>
            </a:r>
            <a:r>
              <a:rPr lang="ko-KR" altLang="en-US" b="1" dirty="0">
                <a:solidFill>
                  <a:schemeClr val="bg1"/>
                </a:solidFill>
              </a:rPr>
              <a:t>및 인력 </a:t>
            </a:r>
            <a:r>
              <a:rPr lang="ko-KR" altLang="en-US" b="1" dirty="0" smtClean="0">
                <a:solidFill>
                  <a:schemeClr val="bg1"/>
                </a:solidFill>
              </a:rPr>
              <a:t>섭외로 인한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제한사항 등을 해소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795" y="895985"/>
            <a:ext cx="2161540" cy="190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>
            <a:off x="1680210" y="344170"/>
            <a:ext cx="855980" cy="5232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결론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474345" y="379730"/>
            <a:ext cx="662305" cy="4927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04.</a:t>
            </a:r>
            <a:endParaRPr lang="ko-KR" altLang="en-US" sz="2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384584" y="909320"/>
            <a:ext cx="1484702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향후 발전방향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1145" y="144780"/>
            <a:ext cx="360680" cy="635"/>
          </a:xfrm>
          <a:prstGeom prst="line">
            <a:avLst/>
          </a:prstGeom>
          <a:ln w="44450" cap="rnd" cmpd="sng">
            <a:solidFill>
              <a:srgbClr val="D0CECE">
                <a:alpha val="100000"/>
              </a:srgb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500" y="144780"/>
            <a:ext cx="360680" cy="635"/>
          </a:xfrm>
          <a:prstGeom prst="line">
            <a:avLst/>
          </a:prstGeom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5855" y="144780"/>
            <a:ext cx="360680" cy="635"/>
          </a:xfrm>
          <a:prstGeom prst="line">
            <a:avLst/>
          </a:prstGeom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845" y="144780"/>
            <a:ext cx="360680" cy="635"/>
          </a:xfrm>
          <a:prstGeom prst="line">
            <a:avLst/>
          </a:prstGeom>
          <a:ln w="44450" cap="rnd" cmpd="sng">
            <a:solidFill>
              <a:srgbClr val="00002F"/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615542" y="1047750"/>
            <a:ext cx="12007442" cy="5451674"/>
            <a:chOff x="184558" y="1047750"/>
            <a:chExt cx="12007442" cy="54516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58" y="1047750"/>
              <a:ext cx="12007442" cy="545167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781128" y="5934777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/>
              <a:r>
                <a:rPr lang="en-US" altLang="ko-KR" b="1" dirty="0"/>
                <a:t>1. </a:t>
              </a:r>
              <a:r>
                <a:rPr lang="ko-KR" altLang="en-US" b="1" dirty="0" smtClean="0"/>
                <a:t>알림 기능 및 </a:t>
              </a:r>
              <a:r>
                <a:rPr lang="en-US" altLang="ko-KR" b="1" dirty="0" smtClean="0"/>
                <a:t>DB </a:t>
              </a:r>
              <a:r>
                <a:rPr lang="ko-KR" altLang="en-US" b="1" dirty="0" smtClean="0"/>
                <a:t>백업정책 운영방안 정교화</a:t>
              </a:r>
              <a:endParaRPr lang="ko-KR" altLang="en-US" b="1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321032" y="4296638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/>
              <a:r>
                <a:rPr lang="en-US" altLang="ko-KR" b="1" dirty="0" smtClean="0"/>
                <a:t>3. </a:t>
              </a:r>
              <a:r>
                <a:rPr lang="ko-KR" altLang="en-US" b="1" dirty="0" err="1"/>
                <a:t>모바일</a:t>
              </a:r>
              <a:r>
                <a:rPr lang="ko-KR" altLang="en-US" b="1" dirty="0"/>
                <a:t> </a:t>
              </a:r>
              <a:r>
                <a:rPr lang="ko-KR" altLang="en-US" b="1" dirty="0" smtClean="0"/>
                <a:t>디바이스 활용 방안 및 활용가능 </a:t>
              </a:r>
              <a:r>
                <a:rPr lang="ko-KR" altLang="en-US" b="1" dirty="0" err="1" smtClean="0"/>
                <a:t>콘텐츠</a:t>
              </a:r>
              <a:r>
                <a:rPr lang="ko-KR" altLang="en-US" b="1" dirty="0" smtClean="0"/>
                <a:t> 개발</a:t>
              </a:r>
              <a:endParaRPr lang="ko-KR" altLang="en-US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34175" y="5100114"/>
              <a:ext cx="66081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b="1" dirty="0"/>
                <a:t>2. </a:t>
              </a:r>
              <a:r>
                <a:rPr lang="ko-KR" altLang="en-US" b="1" dirty="0" smtClean="0"/>
                <a:t>남은 시간에 따른 응시자 알림 기능 </a:t>
              </a:r>
              <a:r>
                <a:rPr lang="en-US" altLang="ko-KR" b="1" dirty="0" smtClean="0"/>
                <a:t>ON/OFF </a:t>
              </a:r>
              <a:r>
                <a:rPr lang="ko-KR" altLang="en-US" b="1" dirty="0" smtClean="0"/>
                <a:t>적합성 확정</a:t>
              </a:r>
              <a:r>
                <a:rPr lang="en-US" altLang="ko-KR" b="1" dirty="0" smtClean="0"/>
                <a:t> 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981798" y="2681187"/>
            <a:ext cx="660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AutoNum type="arabicPeriod" startAt="5"/>
            </a:pPr>
            <a:r>
              <a:rPr lang="en-US" altLang="ko-KR" b="1" dirty="0" smtClean="0"/>
              <a:t>Speaking, Writing </a:t>
            </a:r>
            <a:r>
              <a:rPr lang="ko-KR" altLang="en-US" b="1" dirty="0" smtClean="0"/>
              <a:t>등 </a:t>
            </a:r>
            <a:endParaRPr lang="en-US" altLang="ko-KR" b="1" dirty="0" smtClean="0"/>
          </a:p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smtClean="0"/>
              <a:t>실습시험으로의 확장 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6270414" y="3469471"/>
            <a:ext cx="5756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 smtClean="0"/>
              <a:t>4. </a:t>
            </a:r>
            <a:r>
              <a:rPr lang="ko-KR" altLang="en-US" b="1" dirty="0" smtClean="0"/>
              <a:t>인성검사 등 신뢰성 있는 </a:t>
            </a:r>
            <a:endParaRPr lang="en-US" altLang="ko-KR" b="1" dirty="0" smtClean="0"/>
          </a:p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DB </a:t>
            </a:r>
            <a:r>
              <a:rPr lang="ko-KR" altLang="en-US" b="1" dirty="0" smtClean="0"/>
              <a:t>구축이 필요한 시험으로 확장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45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795" y="895985"/>
            <a:ext cx="2161540" cy="190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>
            <a:off x="1680210" y="344170"/>
            <a:ext cx="855980" cy="5232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결론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474345" y="379730"/>
            <a:ext cx="662305" cy="4927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04.</a:t>
            </a:r>
            <a:endParaRPr lang="ko-KR" altLang="en-US" sz="2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548091" y="909320"/>
            <a:ext cx="115768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Epilogue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1145" y="144780"/>
            <a:ext cx="360680" cy="635"/>
          </a:xfrm>
          <a:prstGeom prst="line">
            <a:avLst/>
          </a:prstGeom>
          <a:ln w="44450" cap="rnd" cmpd="sng">
            <a:solidFill>
              <a:srgbClr val="D0CECE">
                <a:alpha val="100000"/>
              </a:srgb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500" y="144780"/>
            <a:ext cx="360680" cy="635"/>
          </a:xfrm>
          <a:prstGeom prst="line">
            <a:avLst/>
          </a:prstGeom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5855" y="144780"/>
            <a:ext cx="360680" cy="635"/>
          </a:xfrm>
          <a:prstGeom prst="line">
            <a:avLst/>
          </a:prstGeom>
          <a:ln w="44450" cap="rnd" cmpd="sng">
            <a:solidFill>
              <a:schemeClr val="bg2">
                <a:lumMod val="90000"/>
                <a:alpha val="100000"/>
              </a:schemeClr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845" y="144780"/>
            <a:ext cx="360680" cy="635"/>
          </a:xfrm>
          <a:prstGeom prst="line">
            <a:avLst/>
          </a:prstGeom>
          <a:ln w="44450" cap="rnd" cmpd="sng">
            <a:solidFill>
              <a:srgbClr val="00002F"/>
            </a:solidFill>
            <a:prstDash val="soli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1562416" y="1304925"/>
            <a:ext cx="9608504" cy="10001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566703" y="1304925"/>
            <a:ext cx="1937703" cy="1000125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성재민</a:t>
            </a:r>
            <a:endParaRPr lang="ko-KR" altLang="en-US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562416" y="2390775"/>
            <a:ext cx="9608504" cy="100012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66703" y="2390775"/>
            <a:ext cx="1937703" cy="1000125"/>
          </a:xfrm>
          <a:prstGeom prst="round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장세준</a:t>
            </a:r>
            <a:endParaRPr lang="ko-KR" altLang="en-US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562416" y="3476625"/>
            <a:ext cx="9608504" cy="100012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66703" y="3476625"/>
            <a:ext cx="1937703" cy="1000125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김재용</a:t>
            </a:r>
            <a:endParaRPr lang="ko-KR" altLang="en-US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62416" y="4562475"/>
            <a:ext cx="9608504" cy="10001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566703" y="4562475"/>
            <a:ext cx="1937703" cy="1000125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이승환</a:t>
            </a:r>
            <a:endParaRPr lang="ko-KR" altLang="en-US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571941" y="5648325"/>
            <a:ext cx="9608504" cy="10001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76228" y="5648325"/>
            <a:ext cx="1937703" cy="1000125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이재홍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642220" y="1481821"/>
            <a:ext cx="7313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협업의 어려움을 다시 한번 느끼게 되는 과정이었던 것 같습니다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프로젝트 일정 관리나 개발 진척 테스트 경우의 수를 체크 하는 과정에서 혼자의 작업이 아닌 팀 작업으로 전반적인 업무를 분석하는 것의 어려움과 필요성을 많이 실감하게 되었습니다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1200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2220" y="2475338"/>
            <a:ext cx="7313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 smtClean="0">
                <a:solidFill>
                  <a:schemeClr val="bg1">
                    <a:lumMod val="95000"/>
                  </a:schemeClr>
                </a:solidFill>
              </a:rPr>
              <a:t>수업시간에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실습했던 간단한 코드도 이번 프로젝트에 막상 적용하려니 어렵게 느꼈고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어려움을 많이 겪었다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아직 내재화하지는 못했다는 반증인 듯하다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배운 기술을 다시 한 번 복습하고 코딩도 많이 해봐야 할 것이다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그 동안 도움을 주신 강사진 및 교무지원분들 그리고 마지막까지 함께 해준 팀원에게 감사의 마음을 전한다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95539" y="3509926"/>
            <a:ext cx="73132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프로젝트를 할 때마다 실력이 쭉쭉 </a:t>
            </a:r>
            <a:r>
              <a:rPr lang="ko-KR" altLang="en-US" sz="1200" b="1" kern="0" dirty="0" err="1">
                <a:solidFill>
                  <a:schemeClr val="bg1">
                    <a:lumMod val="95000"/>
                  </a:schemeClr>
                </a:solidFill>
              </a:rPr>
              <a:t>늘어나는게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 느껴진다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이론으로만 접했던 언어와 툴의 활용법들이 직접 코딩을 함으로써 해당 언어나 툴들이 왜 나왔고 어떻게 </a:t>
            </a:r>
            <a:r>
              <a:rPr lang="ko-KR" altLang="en-US" sz="1200" b="1" kern="0" dirty="0" smtClean="0">
                <a:solidFill>
                  <a:schemeClr val="bg1">
                    <a:lumMod val="95000"/>
                  </a:schemeClr>
                </a:solidFill>
              </a:rPr>
              <a:t>써야 하는지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몸에 새겨진다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lvl="0" algn="just" fontAlgn="base">
              <a:spcAft>
                <a:spcPts val="600"/>
              </a:spcAft>
            </a:pP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개월간의 여정이 마무리된 지금에서야 보이는 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의 방대한 세계 중 겨우 한 조각 경험 해본 것 같다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91002" y="4662427"/>
            <a:ext cx="7313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교수님과의 </a:t>
            </a:r>
            <a:r>
              <a:rPr lang="ko-KR" altLang="en-US" sz="1200" b="1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수업때는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쉽게 진행을 했다고 생각했으나</a:t>
            </a: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막상 실제로 해보려니 수많은 에러와 부딪히고 오류에 많이 혼났다</a:t>
            </a: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하지만 이제 오류가 발생하여도 </a:t>
            </a:r>
            <a:r>
              <a:rPr lang="ko-KR" altLang="en-US" sz="1200" b="1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두렵지않다</a:t>
            </a: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그만큼 실력이 조금 향상했으리라 생각한다</a:t>
            </a: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교육 전 그저 </a:t>
            </a:r>
            <a:r>
              <a:rPr lang="ko-KR" altLang="en-US" sz="1200" b="1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꽃길이라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생각했던 길이지만 </a:t>
            </a: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업계의 맛을 알기 시작한 순간부터 가시밭길이라는 생각이 들지만</a:t>
            </a: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가시밭길이 </a:t>
            </a:r>
            <a:r>
              <a:rPr lang="ko-KR" altLang="en-US" sz="1200" b="1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꽃길로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변하게 만드는 것은 나의 몫이니 앞으로도 학업에 증진할 것이다</a:t>
            </a: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5876" y="5671891"/>
            <a:ext cx="7313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 err="1">
                <a:solidFill>
                  <a:schemeClr val="bg1">
                    <a:lumMod val="95000"/>
                  </a:schemeClr>
                </a:solidFill>
              </a:rPr>
              <a:t>학교다닐때는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 웹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서버 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데이터베이스를 각각 독립적으로 </a:t>
            </a:r>
            <a:r>
              <a:rPr lang="ko-KR" altLang="en-US" sz="1200" b="1" kern="0" dirty="0" err="1">
                <a:solidFill>
                  <a:schemeClr val="bg1">
                    <a:lumMod val="95000"/>
                  </a:schemeClr>
                </a:solidFill>
              </a:rPr>
              <a:t>공부한것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이론 위주의 학습이 많았다면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이번 프로젝트를 통하여 각각의 모듈들이 어떻게 연결되는지 흐름을 깨달았으며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많은 시행착오를 겪으면서 지식과 인내를 얻었습니다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또한 공부를 할수록 </a:t>
            </a:r>
            <a:r>
              <a:rPr lang="ko-KR" altLang="en-US" sz="1200" b="1" kern="0" dirty="0" err="1">
                <a:solidFill>
                  <a:schemeClr val="bg1">
                    <a:lumMod val="95000"/>
                  </a:schemeClr>
                </a:solidFill>
              </a:rPr>
              <a:t>더많은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 공부가 필요하다는 생각이 들고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아직 부족한 부분이 많다는 걸 </a:t>
            </a:r>
            <a:r>
              <a:rPr lang="ko-KR" altLang="en-US" sz="1200" b="1" kern="0" dirty="0" smtClean="0">
                <a:solidFill>
                  <a:schemeClr val="bg1">
                    <a:lumMod val="95000"/>
                  </a:schemeClr>
                </a:solidFill>
              </a:rPr>
              <a:t>느낄 수 있는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시간이었습니다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그리고 저에게는 공부뿐만이 아니라 같이 일하는 사람들이 어떤 목표를 가지고 어떤 방향으로 나아가는지 제가 가진 생각들을 비교하는 시간이 되었습니다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32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5660" y="2447290"/>
            <a:ext cx="5440680" cy="11995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spc="-30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질문해주세요</a:t>
            </a:r>
            <a:endParaRPr lang="ko-KR" altLang="en-US" sz="72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10585" y="3591560"/>
            <a:ext cx="5431156" cy="391795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latin typeface="HY견고딕" charset="0"/>
                <a:ea typeface="HY견고딕" charset="0"/>
              </a:rPr>
              <a:t>Q &amp; A</a:t>
            </a:r>
            <a:endParaRPr lang="ko-KR" altLang="en-US" sz="1800" dirty="0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°ì¬í©ëë¤ ì¸ê³ì¸ì´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38150"/>
            <a:ext cx="83566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66700" y="1323975"/>
            <a:ext cx="11582400" cy="4648199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87368" y="2742565"/>
            <a:ext cx="4801314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720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감사합니다</a:t>
            </a:r>
            <a:endParaRPr lang="ko-KR" altLang="en-US" sz="72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7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72363" y="2742565"/>
            <a:ext cx="2031326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72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별첨</a:t>
            </a:r>
            <a:endParaRPr lang="ko-KR" altLang="en-US" sz="7200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81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85789" y="1457325"/>
            <a:ext cx="6317470" cy="3581400"/>
            <a:chOff x="585789" y="1085850"/>
            <a:chExt cx="6317470" cy="35814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9" y="1085850"/>
              <a:ext cx="6317470" cy="3581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922905" y="1757355"/>
              <a:ext cx="1410970" cy="353356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92499" y="2107646"/>
              <a:ext cx="1071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002F"/>
                  </a:solidFill>
                </a:rPr>
                <a:t>일반응시자</a:t>
              </a:r>
              <a:endParaRPr lang="ko-KR" altLang="en-US" sz="1200" b="1" dirty="0">
                <a:solidFill>
                  <a:srgbClr val="00002F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61305" y="1920813"/>
            <a:ext cx="5495925" cy="3117912"/>
            <a:chOff x="5829299" y="2176677"/>
            <a:chExt cx="5495925" cy="3117912"/>
          </a:xfrm>
        </p:grpSpPr>
        <p:pic>
          <p:nvPicPr>
            <p:cNvPr id="2049" name="_x196644304" descr="EMB00001e4803d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299" y="2176677"/>
              <a:ext cx="5495925" cy="31179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31721" y="2599551"/>
              <a:ext cx="1254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mtClean="0">
                  <a:solidFill>
                    <a:srgbClr val="00002F"/>
                  </a:solidFill>
                </a:rPr>
                <a:t>기업회원메뉴</a:t>
              </a:r>
              <a:endParaRPr lang="ko-KR" altLang="en-US" sz="1200" b="1" dirty="0">
                <a:solidFill>
                  <a:srgbClr val="00002F"/>
                </a:solidFill>
              </a:endParaRPr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95880" y="5389234"/>
            <a:ext cx="10089975" cy="1077218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ROLE</a:t>
            </a: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 메뉴사용 제한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응시자</a:t>
            </a:r>
            <a:r>
              <a:rPr kumimoji="1" lang="en-US" altLang="ko-KR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기업회원</a:t>
            </a:r>
            <a:r>
              <a:rPr kumimoji="1" lang="en-US" altLang="ko-KR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관리자 별 사용할 수 있는 메뉴를 구분하여 </a:t>
            </a:r>
            <a:endParaRPr kumimoji="1" lang="en-US" altLang="ko-KR" dirty="0" smtClean="0">
              <a:solidFill>
                <a:srgbClr val="000000"/>
              </a:solidFill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				</a:t>
            </a:r>
            <a:r>
              <a:rPr kumimoji="1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비인가된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 메뉴로 강제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URI </a:t>
            </a:r>
            <a:r>
              <a:rPr kumimoji="1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인입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 시도할 경우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BLOCKING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지원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5497" y="5346269"/>
            <a:ext cx="10748327" cy="1120183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73710" y="344170"/>
            <a:ext cx="2713990" cy="903704"/>
            <a:chOff x="473710" y="344170"/>
            <a:chExt cx="2713990" cy="903704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1026795" y="895985"/>
              <a:ext cx="2160905" cy="1270"/>
            </a:xfrm>
            <a:prstGeom prst="line">
              <a:avLst/>
            </a:prstGeom>
            <a:ln w="6350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1294130" y="344170"/>
              <a:ext cx="1628775" cy="5226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spc="-15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주요 기능</a:t>
              </a:r>
              <a:endParaRPr lang="ko-KR" altLang="en-US" sz="280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473710" y="379730"/>
              <a:ext cx="662305" cy="49212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spc="-150" dirty="0" smtClean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03.</a:t>
              </a:r>
              <a:endParaRPr lang="ko-KR" altLang="en-US" sz="26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1662703" y="909320"/>
              <a:ext cx="928459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spc="-150" dirty="0" err="1" smtClean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주요기능</a:t>
              </a:r>
              <a:endParaRPr lang="ko-KR" altLang="en-US" sz="16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575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96644784" descr="EMB00001e4803e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8" y="1362075"/>
            <a:ext cx="5490672" cy="2590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2075"/>
            <a:ext cx="4924425" cy="4027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95880" y="5389234"/>
            <a:ext cx="10089975" cy="1077218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통계 정보 표시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응시자 </a:t>
            </a:r>
            <a:r>
              <a:rPr kumimoji="1" lang="ko-KR" altLang="en-US" dirty="0" err="1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문제정답률</a:t>
            </a:r>
            <a:r>
              <a:rPr kumimoji="1" lang="en-US" altLang="ko-KR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, </a:t>
            </a:r>
            <a:r>
              <a:rPr kumimoji="1" lang="ko-KR" altLang="en-US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설문조사 결과 확인 등 </a:t>
            </a:r>
            <a:endParaRPr kumimoji="1" lang="en-US" altLang="ko-KR" dirty="0" smtClean="0">
              <a:solidFill>
                <a:srgbClr val="000000"/>
              </a:solidFill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			</a:t>
            </a:r>
            <a:r>
              <a:rPr kumimoji="1" lang="ko-KR" altLang="en-US" dirty="0" smtClean="0">
                <a:solidFill>
                  <a:srgbClr val="000000"/>
                </a:solidFill>
                <a:latin typeface="+mn-ea"/>
                <a:cs typeface="굴림" pitchFamily="50" charset="-127"/>
              </a:rPr>
              <a:t>응시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결과를 통계로 환산하여 참조할 수 있는 기능 지원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5497" y="5346269"/>
            <a:ext cx="10748327" cy="1120183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73710" y="344170"/>
            <a:ext cx="2713990" cy="903704"/>
            <a:chOff x="473710" y="344170"/>
            <a:chExt cx="2713990" cy="90370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026795" y="895985"/>
              <a:ext cx="2160905" cy="1270"/>
            </a:xfrm>
            <a:prstGeom prst="line">
              <a:avLst/>
            </a:prstGeom>
            <a:ln w="6350" cap="flat" cmpd="sng">
              <a:solidFill>
                <a:schemeClr val="bg1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1294130" y="344170"/>
              <a:ext cx="1628775" cy="5226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spc="-15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주요 기능</a:t>
              </a:r>
              <a:endParaRPr lang="ko-KR" altLang="en-US" sz="280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473710" y="379730"/>
              <a:ext cx="662305" cy="49212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spc="-150" dirty="0" smtClean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03.</a:t>
              </a:r>
              <a:endParaRPr lang="ko-KR" altLang="en-US" sz="26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1662703" y="909320"/>
              <a:ext cx="928459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spc="-150" dirty="0" err="1" smtClean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주요기능</a:t>
              </a:r>
              <a:endParaRPr lang="ko-KR" altLang="en-US" sz="16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524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í¬ë¼ì°ë íë©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766762"/>
            <a:ext cx="704850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86791" y="5375096"/>
            <a:ext cx="10299064" cy="800219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noFill/>
          </a:ln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US" altLang="ko-KR" b="1" dirty="0"/>
              <a:t> </a:t>
            </a:r>
            <a:r>
              <a:rPr lang="ko-KR" altLang="en-US" b="1" dirty="0" smtClean="0"/>
              <a:t>후원 계좌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카카오 은행 </a:t>
            </a:r>
            <a:r>
              <a:rPr lang="en-US" altLang="ko-KR" b="1" dirty="0" smtClean="0"/>
              <a:t>3333-08-8763- 4780 (</a:t>
            </a:r>
            <a:r>
              <a:rPr lang="ko-KR" altLang="en-US" b="1" dirty="0" smtClean="0"/>
              <a:t>예금주 </a:t>
            </a:r>
            <a:r>
              <a:rPr lang="ko-KR" altLang="en-US" b="1" dirty="0" err="1" smtClean="0"/>
              <a:t>시비티</a:t>
            </a:r>
            <a:r>
              <a:rPr lang="en-US" altLang="ko-KR" b="1" dirty="0" smtClean="0"/>
              <a:t>)</a:t>
            </a:r>
            <a:endParaRPr lang="ko-KR" altLang="en-US" b="1" dirty="0"/>
          </a:p>
          <a:p>
            <a:pPr algn="ctr" fontAlgn="base"/>
            <a:r>
              <a:rPr lang="ko-KR" altLang="en-US" dirty="0" smtClean="0"/>
              <a:t>여러분의 </a:t>
            </a:r>
            <a:r>
              <a:rPr lang="ko-KR" altLang="en-US" dirty="0" err="1" smtClean="0"/>
              <a:t>펀딩과</a:t>
            </a:r>
            <a:r>
              <a:rPr lang="ko-KR" altLang="en-US" dirty="0" smtClean="0"/>
              <a:t> 관심이 저희 프로젝트를 더욱 견고하고 우수하게 만들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5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795" y="895985"/>
            <a:ext cx="21602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580" y="344170"/>
            <a:ext cx="230187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프로젝트 개요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474345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01.</a:t>
            </a:r>
            <a:endParaRPr lang="ko-KR" altLang="en-US" sz="2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866139" y="5425440"/>
            <a:ext cx="10687685" cy="1015663"/>
          </a:xfrm>
          <a:prstGeom prst="rect">
            <a:avLst/>
          </a:prstGeom>
          <a:noFill/>
          <a:ln w="25400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fontAlgn="base"/>
            <a:r>
              <a:rPr lang="ko-KR" altLang="en-US" sz="1400" dirty="0" smtClean="0"/>
              <a:t>주변 지인들이 취업 준비나</a:t>
            </a:r>
            <a:r>
              <a:rPr lang="en-US" altLang="ko-KR" sz="1400" dirty="0"/>
              <a:t>, </a:t>
            </a:r>
            <a:r>
              <a:rPr lang="ko-KR" altLang="en-US" sz="1400" dirty="0"/>
              <a:t>자격증을 </a:t>
            </a:r>
            <a:r>
              <a:rPr lang="ko-KR" altLang="en-US" sz="1400" dirty="0" smtClean="0"/>
              <a:t>준비하는 과정에서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오프라인 시험을 치르면서 겪는 어려움을 포착</a:t>
            </a:r>
            <a:r>
              <a:rPr lang="ko-KR" altLang="en-US" sz="1400" dirty="0" smtClean="0"/>
              <a:t>하였고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지난 </a:t>
            </a:r>
            <a:r>
              <a:rPr lang="en-US" altLang="ko-KR" sz="1400" dirty="0"/>
              <a:t>6</a:t>
            </a:r>
            <a:r>
              <a:rPr lang="ko-KR" altLang="en-US" sz="1400" dirty="0"/>
              <a:t>개월 간 학습한 내용을 활용하여 </a:t>
            </a:r>
            <a:r>
              <a:rPr lang="ko-KR" altLang="en-US" sz="1400" dirty="0" smtClean="0"/>
              <a:t>해결하고자 </a:t>
            </a:r>
            <a:r>
              <a:rPr lang="ko-KR" altLang="en-US" sz="1400" dirty="0"/>
              <a:t>했다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이에 따라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온라인 기반 시험을 주제</a:t>
            </a:r>
            <a:r>
              <a:rPr lang="ko-KR" altLang="en-US" sz="1400" dirty="0" smtClean="0"/>
              <a:t>로 정하여 프로젝트를 진행하였다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시험의 </a:t>
            </a:r>
            <a:r>
              <a:rPr lang="ko-KR" altLang="en-US" sz="1400" dirty="0"/>
              <a:t>필수적 기능들에 충실하되 </a:t>
            </a:r>
            <a:r>
              <a:rPr lang="ko-KR" altLang="en-US" sz="1400" dirty="0" smtClean="0"/>
              <a:t>경제성을 갖출 수 있도록 설계하여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이 웹사이트를 이용하는 응시자</a:t>
            </a:r>
            <a:r>
              <a:rPr lang="en-US" altLang="ko-KR" sz="1400" dirty="0"/>
              <a:t>, </a:t>
            </a:r>
            <a:r>
              <a:rPr lang="ko-KR" altLang="en-US" sz="1400" dirty="0"/>
              <a:t>기업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관리자가 간편하게 각 </a:t>
            </a:r>
            <a:r>
              <a:rPr lang="en-US" altLang="ko-KR" sz="1400" dirty="0" smtClean="0"/>
              <a:t>NEEDS</a:t>
            </a:r>
            <a:r>
              <a:rPr lang="ko-KR" altLang="en-US" sz="1400" dirty="0" smtClean="0"/>
              <a:t>에 최적화된 서비스를 제공하면서 적응성을 높인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를 적용하였다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064895" y="909320"/>
            <a:ext cx="212217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프로젝트</a:t>
            </a:r>
            <a:r>
              <a:rPr lang="en-US" altLang="ko-KR" sz="16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 </a:t>
            </a:r>
            <a:r>
              <a:rPr lang="en-US" altLang="ko-KR" sz="1600" spc="-15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주제설정</a:t>
            </a:r>
            <a:r>
              <a:rPr lang="en-US" altLang="ko-KR" sz="16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 </a:t>
            </a:r>
            <a:r>
              <a:rPr lang="en-US" altLang="ko-KR" sz="1600" spc="-150" dirty="0" err="1">
                <a:solidFill>
                  <a:srgbClr val="00002F"/>
                </a:solidFill>
                <a:latin typeface="HY견고딕" charset="0"/>
                <a:ea typeface="HY견고딕" charset="0"/>
              </a:rPr>
              <a:t>동기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05497" y="5425440"/>
            <a:ext cx="10748327" cy="1015663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4" name="Picture 4" descr="ìì¸ ëêµ¬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370" y="1604300"/>
            <a:ext cx="2569770" cy="2653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ìì¸ ëêµ¬ ììì¦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" t="2633" r="4883" b="4480"/>
          <a:stretch/>
        </p:blipFill>
        <p:spPr bwMode="auto">
          <a:xfrm>
            <a:off x="8553002" y="1604299"/>
            <a:ext cx="2112369" cy="2758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sqld ìí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r="8726"/>
          <a:stretch/>
        </p:blipFill>
        <p:spPr bwMode="auto">
          <a:xfrm>
            <a:off x="733424" y="1604300"/>
            <a:ext cx="4162425" cy="1739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SKC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345" y="2065324"/>
            <a:ext cx="1425799" cy="173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4" name="Picture 14" descr="ê´ë ¨ ì´ë¯¸ì§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" y="2930988"/>
            <a:ext cx="2335308" cy="1419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935036" y="4124468"/>
            <a:ext cx="11028364" cy="671445"/>
            <a:chOff x="847089" y="4633980"/>
            <a:chExt cx="11028364" cy="671445"/>
          </a:xfrm>
          <a:solidFill>
            <a:schemeClr val="bg1">
              <a:alpha val="52000"/>
            </a:schemeClr>
          </a:solidFill>
        </p:grpSpPr>
        <p:sp>
          <p:nvSpPr>
            <p:cNvPr id="34" name="TextBox 33"/>
            <p:cNvSpPr txBox="1"/>
            <p:nvPr/>
          </p:nvSpPr>
          <p:spPr>
            <a:xfrm>
              <a:off x="847089" y="4633980"/>
              <a:ext cx="1059973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endParaRPr lang="en-US" altLang="ko-KR" b="1" dirty="0" smtClean="0"/>
            </a:p>
            <a:p>
              <a:r>
                <a:rPr lang="ko-KR" altLang="en-US" b="1" dirty="0" smtClean="0"/>
                <a:t>서울에서 응시할 경우</a:t>
              </a:r>
              <a:r>
                <a:rPr lang="en-US" altLang="ko-KR" sz="1200" b="1" dirty="0" smtClean="0"/>
                <a:t>(</a:t>
              </a:r>
              <a:r>
                <a:rPr lang="ko-KR" altLang="en-US" sz="1200" b="1" dirty="0" smtClean="0"/>
                <a:t>왕복</a:t>
              </a:r>
              <a:r>
                <a:rPr lang="en-US" altLang="ko-KR" sz="1200" b="1" dirty="0" smtClean="0"/>
                <a:t>)</a:t>
              </a:r>
              <a:endParaRPr lang="ko-KR" altLang="en-US" b="1" dirty="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904" y="4688693"/>
              <a:ext cx="459278" cy="459278"/>
            </a:xfrm>
            <a:prstGeom prst="rect">
              <a:avLst/>
            </a:prstGeom>
            <a:grpFill/>
          </p:spPr>
        </p:pic>
        <p:sp>
          <p:nvSpPr>
            <p:cNvPr id="2" name="TextBox 1"/>
            <p:cNvSpPr txBox="1"/>
            <p:nvPr/>
          </p:nvSpPr>
          <p:spPr>
            <a:xfrm>
              <a:off x="4900613" y="4918332"/>
              <a:ext cx="260985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 </a:t>
              </a:r>
              <a:r>
                <a:rPr lang="ko-KR" altLang="en-US" sz="1400" b="1" dirty="0" smtClean="0"/>
                <a:t>이동시간만 </a:t>
              </a:r>
              <a:r>
                <a:rPr lang="en-US" altLang="ko-KR" sz="1400" b="1" dirty="0" smtClean="0"/>
                <a:t>7</a:t>
              </a:r>
              <a:r>
                <a:rPr lang="ko-KR" altLang="en-US" sz="1400" b="1" dirty="0" smtClean="0"/>
                <a:t>시간</a:t>
              </a:r>
              <a:endParaRPr lang="ko-KR" altLang="en-US" sz="1400" b="1" dirty="0"/>
            </a:p>
          </p:txBody>
        </p:sp>
        <p:pic>
          <p:nvPicPr>
            <p:cNvPr id="25610" name="Picture 10" descr="ì§í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756" b="89906" l="4844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142" r="16121" b="19197"/>
            <a:stretch/>
          </p:blipFill>
          <p:spPr bwMode="auto">
            <a:xfrm>
              <a:off x="7173965" y="4742500"/>
              <a:ext cx="1040077" cy="562925"/>
            </a:xfrm>
            <a:prstGeom prst="rect">
              <a:avLst/>
            </a:prstGeom>
            <a:grpFill/>
            <a:extLst/>
          </p:spPr>
        </p:pic>
        <p:sp>
          <p:nvSpPr>
            <p:cNvPr id="33" name="TextBox 32"/>
            <p:cNvSpPr txBox="1"/>
            <p:nvPr/>
          </p:nvSpPr>
          <p:spPr>
            <a:xfrm>
              <a:off x="8527187" y="4918689"/>
              <a:ext cx="334826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 </a:t>
              </a:r>
              <a:r>
                <a:rPr lang="ko-KR" altLang="en-US" sz="1400" b="1" dirty="0" smtClean="0"/>
                <a:t>시외교통비 </a:t>
              </a:r>
              <a:r>
                <a:rPr lang="en-US" altLang="ko-KR" sz="1400" b="1" dirty="0" smtClean="0"/>
                <a:t>72,200 KRW </a:t>
              </a:r>
              <a:r>
                <a:rPr lang="en-US" altLang="ko-KR" sz="1100" b="1" dirty="0" smtClean="0"/>
                <a:t>(</a:t>
              </a:r>
              <a:r>
                <a:rPr lang="ko-KR" altLang="en-US" sz="1100" b="1" dirty="0" smtClean="0"/>
                <a:t>부대비용 제외</a:t>
              </a:r>
              <a:r>
                <a:rPr lang="en-US" altLang="ko-KR" sz="1100" b="1" dirty="0" smtClean="0"/>
                <a:t>)</a:t>
              </a:r>
              <a:r>
                <a:rPr lang="en-US" altLang="ko-KR" sz="1400" b="1" dirty="0" smtClean="0"/>
                <a:t> 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429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도형 3"/>
          <p:cNvCxnSpPr/>
          <p:nvPr/>
        </p:nvCxnSpPr>
        <p:spPr>
          <a:xfrm>
            <a:off x="1026795" y="895985"/>
            <a:ext cx="2160905" cy="63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상자 4"/>
          <p:cNvSpPr txBox="1">
            <a:spLocks/>
          </p:cNvSpPr>
          <p:nvPr/>
        </p:nvSpPr>
        <p:spPr>
          <a:xfrm>
            <a:off x="957580" y="344170"/>
            <a:ext cx="2301875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프로젝트 개요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474345" y="379730"/>
            <a:ext cx="662305" cy="4927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01.</a:t>
            </a:r>
            <a:endParaRPr lang="ko-KR" altLang="en-US" sz="2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1675765" y="5108505"/>
            <a:ext cx="8876666" cy="1107996"/>
          </a:xfrm>
          <a:prstGeom prst="rect">
            <a:avLst/>
          </a:prstGeom>
          <a:noFill/>
          <a:ln w="2540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ko-KR" altLang="en-US" spc="-150" dirty="0" smtClean="0">
                <a:latin typeface="+mn-ea"/>
              </a:rPr>
              <a:t>오프라인을 기반으로 한 시험이 아니라</a:t>
            </a:r>
            <a:endParaRPr lang="en-US" altLang="ko-KR" spc="-150" dirty="0" smtClean="0">
              <a:latin typeface="+mn-ea"/>
            </a:endParaRPr>
          </a:p>
          <a:p>
            <a:pPr algn="ctr">
              <a:spcAft>
                <a:spcPts val="600"/>
              </a:spcAft>
            </a:pPr>
            <a:r>
              <a:rPr lang="en-US" altLang="ko-KR" sz="2000" b="1" spc="-1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컴퓨터를</a:t>
            </a:r>
            <a:r>
              <a:rPr lang="en-US" altLang="ko-KR" sz="20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000" b="1" spc="-1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이용해</a:t>
            </a:r>
            <a:r>
              <a:rPr lang="en-US" altLang="ko-KR" sz="20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000" b="1" spc="-1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시험에</a:t>
            </a:r>
            <a:r>
              <a:rPr lang="en-US" altLang="ko-KR" sz="20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000" b="1" spc="-1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응시</a:t>
            </a:r>
            <a:r>
              <a:rPr lang="en-US" altLang="ko-KR" spc="-150" dirty="0" smtClean="0">
                <a:latin typeface="+mn-ea"/>
              </a:rPr>
              <a:t>(Computer </a:t>
            </a:r>
            <a:r>
              <a:rPr lang="en-US" altLang="ko-KR" spc="-150" dirty="0">
                <a:latin typeface="+mn-ea"/>
              </a:rPr>
              <a:t>Based </a:t>
            </a:r>
            <a:r>
              <a:rPr lang="en-US" altLang="ko-KR" spc="-150" dirty="0" smtClean="0">
                <a:latin typeface="+mn-ea"/>
              </a:rPr>
              <a:t>Test)</a:t>
            </a:r>
            <a:r>
              <a:rPr lang="ko-KR" altLang="en-US" spc="-150" dirty="0">
                <a:latin typeface="+mn-ea"/>
              </a:rPr>
              <a:t>하여</a:t>
            </a:r>
            <a:r>
              <a:rPr lang="en-US" altLang="ko-KR" spc="-150" dirty="0" smtClean="0">
                <a:latin typeface="+mn-ea"/>
              </a:rPr>
              <a:t>,</a:t>
            </a:r>
            <a:endParaRPr lang="ko-KR" altLang="en-US" dirty="0">
              <a:latin typeface="+mn-ea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pc="-150" dirty="0" err="1" smtClean="0">
                <a:latin typeface="+mn-ea"/>
              </a:rPr>
              <a:t>성적</a:t>
            </a:r>
            <a:r>
              <a:rPr lang="en-US" altLang="ko-KR" spc="-150" dirty="0" smtClean="0">
                <a:latin typeface="+mn-ea"/>
              </a:rPr>
              <a:t> </a:t>
            </a:r>
            <a:r>
              <a:rPr lang="ko-KR" altLang="en-US" spc="-150" dirty="0" smtClean="0">
                <a:latin typeface="+mn-ea"/>
              </a:rPr>
              <a:t>및 데이터 등을 </a:t>
            </a:r>
            <a:r>
              <a:rPr lang="en-US" altLang="ko-KR" spc="-150" dirty="0" smtClean="0">
                <a:latin typeface="+mn-ea"/>
              </a:rPr>
              <a:t>DB</a:t>
            </a:r>
            <a:r>
              <a:rPr lang="ko-KR" altLang="en-US" spc="-150" dirty="0" smtClean="0">
                <a:latin typeface="+mn-ea"/>
              </a:rPr>
              <a:t>화하여 효율적으로 관리하는 프로그램</a:t>
            </a:r>
            <a:r>
              <a:rPr lang="en-US" altLang="ko-KR" spc="-150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1675765" y="909320"/>
            <a:ext cx="900430" cy="3384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CBT란?</a:t>
            </a:r>
            <a:endParaRPr lang="ko-KR" altLang="en-US" sz="1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" name="AutoShape 6" descr="ì°í png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8" descr="ì°í png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ì°í png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49250" y="2019932"/>
            <a:ext cx="11428750" cy="2000252"/>
            <a:chOff x="349250" y="2019932"/>
            <a:chExt cx="11428750" cy="2000252"/>
          </a:xfrm>
        </p:grpSpPr>
        <p:pic>
          <p:nvPicPr>
            <p:cNvPr id="1043" name="Picture 19" descr="database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7"/>
            <a:stretch/>
          </p:blipFill>
          <p:spPr bwMode="auto">
            <a:xfrm>
              <a:off x="9055100" y="2203020"/>
              <a:ext cx="2722900" cy="181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349250" y="2019932"/>
              <a:ext cx="8819984" cy="1840865"/>
              <a:chOff x="625475" y="2019932"/>
              <a:chExt cx="8819984" cy="1840865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3B576A"/>
                  </a:clrFrom>
                  <a:clrTo>
                    <a:srgbClr val="3B576A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4410" y="2019932"/>
                <a:ext cx="2312670" cy="1840865"/>
              </a:xfrm>
              <a:prstGeom prst="rect">
                <a:avLst/>
              </a:prstGeom>
              <a:noFill/>
            </p:spPr>
          </p:pic>
          <p:grpSp>
            <p:nvGrpSpPr>
              <p:cNvPr id="16" name="그룹 15"/>
              <p:cNvGrpSpPr/>
              <p:nvPr/>
            </p:nvGrpSpPr>
            <p:grpSpPr>
              <a:xfrm>
                <a:off x="625475" y="2019933"/>
                <a:ext cx="2089887" cy="1785873"/>
                <a:chOff x="1833869" y="4662551"/>
                <a:chExt cx="2089887" cy="1785873"/>
              </a:xfrm>
            </p:grpSpPr>
            <p:pic>
              <p:nvPicPr>
                <p:cNvPr id="1037" name="Picture 13" descr="ìíì§ png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96313" l="0" r="9892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3869" y="4662551"/>
                  <a:ext cx="1783130" cy="17858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5" name="Picture 11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15" b="100000" l="0" r="9911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40458" y="5048838"/>
                  <a:ext cx="1083298" cy="12220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7" name="오른쪽 화살표 16"/>
              <p:cNvSpPr/>
              <p:nvPr/>
            </p:nvSpPr>
            <p:spPr>
              <a:xfrm>
                <a:off x="2715362" y="2600501"/>
                <a:ext cx="2139048" cy="931178"/>
              </a:xfrm>
              <a:prstGeom prst="rightArrow">
                <a:avLst/>
              </a:prstGeom>
              <a:solidFill>
                <a:srgbClr val="0000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오른쪽 화살표 25"/>
              <p:cNvSpPr/>
              <p:nvPr/>
            </p:nvSpPr>
            <p:spPr>
              <a:xfrm>
                <a:off x="7496174" y="2599541"/>
                <a:ext cx="1949285" cy="931178"/>
              </a:xfrm>
              <a:prstGeom prst="rightArrow">
                <a:avLst/>
              </a:prstGeom>
              <a:solidFill>
                <a:srgbClr val="0000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0" name="직선 연결선 29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777875" y="4966216"/>
            <a:ext cx="10866914" cy="1392574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30" y="1123632"/>
            <a:ext cx="4141470" cy="3391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0" name="도형 49"/>
          <p:cNvCxnSpPr/>
          <p:nvPr/>
        </p:nvCxnSpPr>
        <p:spPr>
          <a:xfrm>
            <a:off x="1026795" y="895985"/>
            <a:ext cx="2161540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50"/>
          <p:cNvSpPr txBox="1">
            <a:spLocks/>
          </p:cNvSpPr>
          <p:nvPr/>
        </p:nvSpPr>
        <p:spPr>
          <a:xfrm>
            <a:off x="957580" y="344170"/>
            <a:ext cx="2301875" cy="5232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프로젝트 개요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474345" y="379730"/>
            <a:ext cx="662305" cy="4927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01.</a:t>
            </a:r>
            <a:endParaRPr lang="ko-KR" altLang="en-US" sz="2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1666875" y="909320"/>
            <a:ext cx="91948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벤치마킹</a:t>
            </a:r>
            <a:endParaRPr lang="ko-KR" altLang="en-US" sz="1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55" y="1962149"/>
            <a:ext cx="4844415" cy="3181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20" y="1416912"/>
            <a:ext cx="4696460" cy="3296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>
            <a:spLocks/>
          </p:cNvSpPr>
          <p:nvPr/>
        </p:nvSpPr>
        <p:spPr>
          <a:xfrm>
            <a:off x="719456" y="5510151"/>
            <a:ext cx="10643870" cy="800219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b="1" dirty="0" smtClean="0"/>
              <a:t>응시 화면 및 풀이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comcbt</a:t>
            </a:r>
            <a:r>
              <a:rPr lang="en-US" altLang="ko-KR" b="1" dirty="0" smtClean="0"/>
              <a:t> (</a:t>
            </a:r>
            <a:r>
              <a:rPr lang="ko-KR" altLang="en-US" b="1" dirty="0" smtClean="0"/>
              <a:t>기사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산업기사 시험준비 사이트</a:t>
            </a:r>
            <a:r>
              <a:rPr lang="en-US" altLang="ko-KR" b="1" dirty="0" smtClean="0"/>
              <a:t>)</a:t>
            </a:r>
          </a:p>
          <a:p>
            <a:pPr fontAlgn="base"/>
            <a:r>
              <a:rPr lang="ko-KR" altLang="en-US" b="1" dirty="0" smtClean="0"/>
              <a:t>시스템구조 및 프로세스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JobAgent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Ntest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PearsonView</a:t>
            </a:r>
            <a:r>
              <a:rPr lang="en-US" altLang="ko-KR" b="1" dirty="0" smtClean="0"/>
              <a:t> (</a:t>
            </a:r>
            <a:r>
              <a:rPr lang="ko-KR" altLang="en-US" b="1" dirty="0" smtClean="0"/>
              <a:t>채용 솔루션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문제은행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시험대행 사이트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647699" y="5305975"/>
            <a:ext cx="10906125" cy="1167356"/>
          </a:xfrm>
          <a:prstGeom prst="roundRect">
            <a:avLst>
              <a:gd name="adj" fmla="val 10059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도형 49"/>
          <p:cNvCxnSpPr/>
          <p:nvPr/>
        </p:nvCxnSpPr>
        <p:spPr>
          <a:xfrm>
            <a:off x="1026795" y="895985"/>
            <a:ext cx="2160905" cy="635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50"/>
          <p:cNvSpPr txBox="1">
            <a:spLocks/>
          </p:cNvSpPr>
          <p:nvPr/>
        </p:nvSpPr>
        <p:spPr>
          <a:xfrm>
            <a:off x="957580" y="344170"/>
            <a:ext cx="2301875" cy="5226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프로젝트 개요</a:t>
            </a:r>
            <a:endParaRPr lang="ko-KR" altLang="en-US" sz="28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474345" y="379730"/>
            <a:ext cx="662305" cy="49212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>
                <a:solidFill>
                  <a:srgbClr val="00002F"/>
                </a:solidFill>
                <a:latin typeface="HY견고딕" charset="0"/>
                <a:ea typeface="HY견고딕" charset="0"/>
              </a:rPr>
              <a:t>01.</a:t>
            </a:r>
            <a:endParaRPr lang="ko-KR" altLang="en-US" sz="26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9" name="텍스트 상자 52"/>
          <p:cNvSpPr txBox="1">
            <a:spLocks/>
          </p:cNvSpPr>
          <p:nvPr/>
        </p:nvSpPr>
        <p:spPr>
          <a:xfrm>
            <a:off x="1642745" y="909320"/>
            <a:ext cx="969010" cy="3384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업무 분장</a:t>
            </a:r>
            <a:endParaRPr lang="ko-KR" altLang="en-US" sz="1600" b="0" strike="noStrike" cap="none" dirty="0" smtClean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62416" y="1304925"/>
            <a:ext cx="9608504" cy="10001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566703" y="1304925"/>
            <a:ext cx="1937703" cy="1000125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성재민</a:t>
            </a:r>
            <a:endParaRPr lang="ko-KR" altLang="en-US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562416" y="2390775"/>
            <a:ext cx="9608504" cy="100012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566703" y="2390775"/>
            <a:ext cx="1937703" cy="1000125"/>
          </a:xfrm>
          <a:prstGeom prst="round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장세준</a:t>
            </a:r>
            <a:endParaRPr lang="ko-KR" altLang="en-US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562416" y="3476625"/>
            <a:ext cx="9608504" cy="100012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566703" y="3476625"/>
            <a:ext cx="1937703" cy="1000125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김재용</a:t>
            </a:r>
            <a:endParaRPr lang="ko-KR" altLang="en-US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562416" y="4562475"/>
            <a:ext cx="9608504" cy="10001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566703" y="4562475"/>
            <a:ext cx="1937703" cy="1000125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이승환</a:t>
            </a:r>
            <a:endParaRPr lang="ko-KR" altLang="en-US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571941" y="5648325"/>
            <a:ext cx="9608504" cy="10001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76228" y="5648325"/>
            <a:ext cx="1937703" cy="1000125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이재홍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0" y="1419225"/>
            <a:ext cx="73132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기업 </a:t>
            </a:r>
            <a:r>
              <a:rPr lang="ko-KR" altLang="en-US" sz="1200" b="1" kern="0" dirty="0" smtClean="0">
                <a:solidFill>
                  <a:schemeClr val="bg1">
                    <a:lumMod val="95000"/>
                  </a:schemeClr>
                </a:solidFill>
              </a:rPr>
              <a:t>상담                                                  기업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문의 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결제대기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진행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반려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임시저장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완료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200" b="1" kern="0" dirty="0">
              <a:solidFill>
                <a:schemeClr val="bg1">
                  <a:lumMod val="95000"/>
                </a:schemeClr>
              </a:solidFill>
            </a:endParaRPr>
          </a:p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응시자 관리 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엑셀 업로드</a:t>
            </a:r>
            <a:r>
              <a:rPr lang="en-US" altLang="ko-KR" sz="1200" b="1" kern="0" dirty="0" smtClean="0">
                <a:solidFill>
                  <a:schemeClr val="bg1">
                    <a:lumMod val="95000"/>
                  </a:schemeClr>
                </a:solidFill>
              </a:rPr>
              <a:t>)                              1:1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채팅</a:t>
            </a:r>
          </a:p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통계 </a:t>
            </a:r>
            <a:r>
              <a:rPr lang="ko-KR" altLang="en-US" sz="1200" b="1" kern="0" dirty="0" err="1" smtClean="0">
                <a:solidFill>
                  <a:schemeClr val="bg1">
                    <a:lumMod val="95000"/>
                  </a:schemeClr>
                </a:solidFill>
              </a:rPr>
              <a:t>대시보드</a:t>
            </a:r>
            <a:endParaRPr lang="ko-KR" altLang="en-US" sz="1200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09999" y="2621532"/>
            <a:ext cx="731329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회원가입 및 로그인 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(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유효성체크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중복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ID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체크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패스워드 암호화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카카오로그인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설문조사 통계 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통계치 그래프처리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1200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76345" y="3707382"/>
            <a:ext cx="731329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응시자 시험응시 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시험응시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시험 문제풀이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매니저 시험문제 관리 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엑셀 업로드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다운로드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25226" y="4662427"/>
            <a:ext cx="73132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</a:t>
            </a:r>
            <a:r>
              <a:rPr lang="ko-KR" altLang="en-US" sz="1200" b="1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대시보드</a:t>
            </a:r>
            <a:endParaRPr lang="ko-KR" altLang="en-US" sz="12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상담</a:t>
            </a: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의뢰</a:t>
            </a: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시험 목록 처리</a:t>
            </a:r>
          </a:p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등록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25227" y="5879082"/>
            <a:ext cx="731329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관리자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기업 의뢰 관리</a:t>
            </a:r>
          </a:p>
          <a:p>
            <a:pPr lvl="0" algn="just" fontAlgn="base">
              <a:spcAft>
                <a:spcPts val="600"/>
              </a:spcAft>
            </a:pP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200" b="1" kern="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의뢰 진행상태에 따른 </a:t>
            </a:r>
            <a:r>
              <a:rPr lang="ko-KR" altLang="en-US" sz="1200" b="1" kern="0" dirty="0" err="1">
                <a:solidFill>
                  <a:schemeClr val="bg1">
                    <a:lumMod val="95000"/>
                  </a:schemeClr>
                </a:solidFill>
              </a:rPr>
              <a:t>로직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 처리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관리자 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E-mail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발송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의뢰내용 엑셀 </a:t>
            </a:r>
            <a:r>
              <a:rPr lang="ko-KR" altLang="en-US" sz="1200" b="1" kern="0" dirty="0" smtClean="0">
                <a:solidFill>
                  <a:schemeClr val="bg1">
                    <a:lumMod val="95000"/>
                  </a:schemeClr>
                </a:solidFill>
              </a:rPr>
              <a:t>다운로드</a:t>
            </a:r>
            <a:r>
              <a:rPr lang="en-US" altLang="ko-KR" sz="1200" b="1" kern="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200" b="1" kern="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200" b="1" kern="0" dirty="0">
                <a:solidFill>
                  <a:schemeClr val="bg1">
                    <a:lumMod val="95000"/>
                  </a:schemeClr>
                </a:solidFill>
              </a:rPr>
              <a:t>시험 결제 처리</a:t>
            </a:r>
            <a:r>
              <a:rPr lang="en-US" altLang="ko-KR" sz="1200" b="1" kern="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57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690"/>
            <a:ext cx="80518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spc="-300">
                <a:solidFill>
                  <a:srgbClr val="00002F"/>
                </a:solidFill>
                <a:latin typeface="HY견고딕" charset="0"/>
                <a:ea typeface="HY견고딕" charset="0"/>
              </a:rPr>
              <a:t>02</a:t>
            </a:r>
            <a:endParaRPr lang="ko-KR" altLang="en-US" sz="440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9920"/>
            <a:ext cx="4200525" cy="473710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 smtClean="0">
                <a:latin typeface="HY견고딕" charset="0"/>
                <a:ea typeface="HY견고딕" charset="0"/>
              </a:rPr>
              <a:t>개발환경</a:t>
            </a:r>
            <a:endParaRPr lang="ko-KR" altLang="en-US" sz="1800" dirty="0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09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="" xmlns:p14="http://schemas.microsoft.com/office/powerpoint/2010/main" xmlns:a16="http://schemas.microsoft.com/office/drawing/2014/main" id="{0DCF6A7D-9130-453B-8E07-C850D2E50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9" b="35878"/>
          <a:stretch/>
        </p:blipFill>
        <p:spPr bwMode="auto">
          <a:xfrm>
            <a:off x="756601" y="2122125"/>
            <a:ext cx="2274253" cy="63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="" xmlns:p14="http://schemas.microsoft.com/office/powerpoint/2010/main" xmlns:a16="http://schemas.microsoft.com/office/drawing/2014/main" id="{79794079-3432-46CC-9313-E803D2B04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16092" r="1972" b="17560"/>
          <a:stretch/>
        </p:blipFill>
        <p:spPr bwMode="auto">
          <a:xfrm>
            <a:off x="7986394" y="4909457"/>
            <a:ext cx="3659505" cy="120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="" xmlns:p14="http://schemas.microsoft.com/office/powerpoint/2010/main" xmlns:a16="http://schemas.microsoft.com/office/drawing/2014/main" id="{3843707C-CAEC-4160-B12D-E1BBEB898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574" y="171149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p14="http://schemas.microsoft.com/office/powerpoint/2010/main" xmlns:a16="http://schemas.microsoft.com/office/drawing/2014/main" id="{1561126D-C484-4E8E-8415-26DAE6FE00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4"/>
          <a:stretch/>
        </p:blipFill>
        <p:spPr>
          <a:xfrm>
            <a:off x="1312546" y="4909457"/>
            <a:ext cx="2907030" cy="115312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="" xmlns:p14="http://schemas.microsoft.com/office/powerpoint/2010/main" xmlns:a16="http://schemas.microsoft.com/office/drawing/2014/main" id="{0D6FD0CC-0442-4F51-9891-91878F26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70" y="3392973"/>
            <a:ext cx="16287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직선 연결선 1028"/>
          <p:cNvCxnSpPr/>
          <p:nvPr/>
        </p:nvCxnSpPr>
        <p:spPr>
          <a:xfrm>
            <a:off x="1026795" y="895985"/>
            <a:ext cx="2160905" cy="1270"/>
          </a:xfrm>
          <a:prstGeom prst="line">
            <a:avLst/>
          </a:prstGeom>
          <a:ln w="635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/>
          <p:cNvSpPr txBox="1">
            <a:spLocks/>
          </p:cNvSpPr>
          <p:nvPr/>
        </p:nvSpPr>
        <p:spPr>
          <a:xfrm>
            <a:off x="1336511" y="344170"/>
            <a:ext cx="1544012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개발환경</a:t>
            </a:r>
          </a:p>
        </p:txBody>
      </p:sp>
      <p:sp>
        <p:nvSpPr>
          <p:cNvPr id="1031" name="TextBox 1030"/>
          <p:cNvSpPr txBox="1">
            <a:spLocks/>
          </p:cNvSpPr>
          <p:nvPr/>
        </p:nvSpPr>
        <p:spPr>
          <a:xfrm>
            <a:off x="470476" y="379730"/>
            <a:ext cx="668773" cy="492443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02.</a:t>
            </a:r>
            <a:endParaRPr lang="ko-KR" altLang="en-US" sz="2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032" name="TextBox 1031"/>
          <p:cNvSpPr txBox="1">
            <a:spLocks/>
          </p:cNvSpPr>
          <p:nvPr/>
        </p:nvSpPr>
        <p:spPr>
          <a:xfrm>
            <a:off x="1662385" y="909320"/>
            <a:ext cx="92845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spc="-150" dirty="0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구</a:t>
            </a:r>
            <a:r>
              <a:rPr lang="ko-KR" altLang="en-US" sz="1600" spc="-150" dirty="0">
                <a:solidFill>
                  <a:srgbClr val="00002F"/>
                </a:solidFill>
                <a:latin typeface="HY견고딕" charset="0"/>
                <a:ea typeface="HY견고딕" charset="0"/>
              </a:rPr>
              <a:t>축</a:t>
            </a:r>
            <a:r>
              <a:rPr lang="en-US" altLang="ko-KR" sz="1600" spc="-150" dirty="0" err="1" smtClean="0">
                <a:solidFill>
                  <a:srgbClr val="00002F"/>
                </a:solidFill>
                <a:latin typeface="HY견고딕" charset="0"/>
                <a:ea typeface="HY견고딕" charset="0"/>
              </a:rPr>
              <a:t>환경</a:t>
            </a:r>
            <a:endParaRPr lang="ko-KR" altLang="en-US" sz="1600" dirty="0">
              <a:solidFill>
                <a:srgbClr val="00002F"/>
              </a:solidFill>
              <a:latin typeface="HY견고딕" charset="0"/>
              <a:ea typeface="HY견고딕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431145" y="144780"/>
            <a:ext cx="360045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858500" y="144780"/>
            <a:ext cx="360045" cy="0"/>
          </a:xfrm>
          <a:prstGeom prst="line">
            <a:avLst/>
          </a:prstGeom>
          <a:ln w="44450" cap="rnd"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28585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845" y="144780"/>
            <a:ext cx="360045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10972" y="1125001"/>
            <a:ext cx="1235343" cy="379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35705" y="1413952"/>
            <a:ext cx="5904864" cy="4207103"/>
            <a:chOff x="3859530" y="1557042"/>
            <a:chExt cx="5904864" cy="4207103"/>
          </a:xfrm>
        </p:grpSpPr>
        <p:pic>
          <p:nvPicPr>
            <p:cNvPr id="23" name="Picture 2" descr="ëª¨ëí°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85000" l="0" r="990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2" t="14651" r="3219" b="14142"/>
            <a:stretch/>
          </p:blipFill>
          <p:spPr bwMode="auto">
            <a:xfrm>
              <a:off x="3859530" y="1557042"/>
              <a:ext cx="5368777" cy="420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3898899" y="2139996"/>
              <a:ext cx="5865495" cy="193899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180975" indent="-180975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2F"/>
                </a:buClr>
                <a:buFont typeface="Arial"/>
                <a:buChar char="•"/>
              </a:pP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Windows </a:t>
              </a:r>
              <a:r>
                <a:rPr lang="en-US" altLang="ko-KR" sz="2000" spc="-150" dirty="0" smtClean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7</a:t>
              </a:r>
            </a:p>
            <a:p>
              <a:pPr marL="180975" indent="-180975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2F"/>
                </a:buClr>
                <a:buFont typeface="Arial"/>
                <a:buChar char="•"/>
              </a:pPr>
              <a:r>
                <a:rPr lang="en-US" altLang="ko-KR" sz="2000" spc="-150" dirty="0" smtClean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Web </a:t>
              </a: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Server : Apache Tomcat v8.5</a:t>
              </a:r>
              <a:endParaRPr lang="ko-KR" altLang="en-US" sz="20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  <a:p>
              <a:pPr marL="180975" indent="-180975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2F"/>
                </a:buClr>
                <a:buFont typeface="Arial"/>
                <a:buChar char="•"/>
              </a:pP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Database : Oracle Database 11g </a:t>
              </a:r>
              <a:endParaRPr lang="ko-KR" altLang="en-US" sz="20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  <a:p>
              <a:pPr marL="180975" indent="-180975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2F"/>
                </a:buClr>
                <a:buFont typeface="Arial"/>
                <a:buChar char="•"/>
              </a:pP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JAVA, </a:t>
              </a:r>
              <a:r>
                <a:rPr lang="en-US" altLang="ko-KR" sz="2000" spc="-150" dirty="0" err="1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jQuery</a:t>
              </a: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, html, </a:t>
              </a:r>
              <a:r>
                <a:rPr lang="en-US" altLang="ko-KR" sz="2000" spc="-150" dirty="0" err="1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css</a:t>
              </a: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, </a:t>
              </a:r>
              <a:r>
                <a:rPr lang="en-US" altLang="ko-KR" sz="2000" spc="-150" dirty="0" err="1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javascript</a:t>
              </a: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, </a:t>
              </a:r>
              <a:r>
                <a:rPr lang="en-US" altLang="ko-KR" sz="2000" spc="-150" dirty="0" err="1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ajax</a:t>
              </a:r>
              <a:endParaRPr lang="ko-KR" altLang="en-US" sz="20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  <a:p>
              <a:pPr marL="180975" indent="-180975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2F"/>
                </a:buClr>
                <a:buFont typeface="Arial"/>
                <a:buChar char="•"/>
              </a:pP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ER-Win, </a:t>
              </a:r>
              <a:r>
                <a:rPr lang="en-US" altLang="ko-KR" sz="2000" spc="-150" dirty="0" err="1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ecilpse</a:t>
              </a: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, </a:t>
              </a:r>
              <a:r>
                <a:rPr lang="en-US" altLang="ko-KR" sz="2000" spc="-150" dirty="0" err="1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kakao</a:t>
              </a: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 oven</a:t>
              </a:r>
              <a:endParaRPr lang="ko-KR" altLang="en-US" sz="200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  <a:p>
              <a:pPr marL="180975" indent="-180975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2F"/>
                </a:buClr>
                <a:buFont typeface="Arial"/>
                <a:buChar char="•"/>
              </a:pPr>
              <a:r>
                <a:rPr lang="en-US" altLang="ko-KR" sz="2000" spc="-150" dirty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MAVEN, </a:t>
              </a:r>
              <a:r>
                <a:rPr lang="en-US" altLang="ko-KR" sz="2000" spc="-150" dirty="0" err="1" smtClean="0">
                  <a:solidFill>
                    <a:srgbClr val="00002F"/>
                  </a:solidFill>
                  <a:latin typeface="HY견고딕" charset="0"/>
                  <a:ea typeface="HY견고딕" charset="0"/>
                </a:rPr>
                <a:t>jMeter</a:t>
              </a:r>
              <a:endParaRPr lang="ko-KR" altLang="en-US" sz="2000" spc="-150" dirty="0">
                <a:solidFill>
                  <a:srgbClr val="00002F"/>
                </a:solidFill>
                <a:latin typeface="HY견고딕" charset="0"/>
                <a:ea typeface="HY견고딕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="" xmlns:p14="http://schemas.microsoft.com/office/powerpoint/2010/main" xmlns:a16="http://schemas.microsoft.com/office/drawing/2014/main" id="{21E01D40-D5C1-48CE-91C9-1A647EE0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192" y="4791949"/>
            <a:ext cx="2647315" cy="127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ê´ë ¨ ì´ë¯¸ì§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02" y="3387893"/>
            <a:ext cx="2286000" cy="106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6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Pages>27</Pages>
  <Words>1403</Words>
  <Characters>0</Characters>
  <Application>Microsoft Office PowerPoint</Application>
  <DocSecurity>0</DocSecurity>
  <PresentationFormat>사용자 지정</PresentationFormat>
  <Lines>0</Lines>
  <Paragraphs>281</Paragraphs>
  <Slides>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굴림</vt:lpstr>
      <vt:lpstr>Arial</vt:lpstr>
      <vt:lpstr>맑은 고딕</vt:lpstr>
      <vt:lpstr>HY견고딕</vt:lpstr>
      <vt:lpstr>나눔스퀘어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User</cp:lastModifiedBy>
  <cp:revision>47</cp:revision>
  <dcterms:modified xsi:type="dcterms:W3CDTF">2019-08-06T00:52:43Z</dcterms:modified>
</cp:coreProperties>
</file>